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70" r:id="rId8"/>
    <p:sldId id="275" r:id="rId9"/>
    <p:sldId id="276" r:id="rId10"/>
    <p:sldId id="277" r:id="rId11"/>
    <p:sldId id="278" r:id="rId12"/>
    <p:sldId id="279" r:id="rId13"/>
    <p:sldId id="280" r:id="rId14"/>
    <p:sldId id="281" r:id="rId15"/>
    <p:sldId id="282" r:id="rId16"/>
    <p:sldId id="283" r:id="rId17"/>
    <p:sldId id="284" r:id="rId18"/>
    <p:sldId id="274" r:id="rId19"/>
    <p:sldId id="271" r:id="rId20"/>
    <p:sldId id="272" r:id="rId21"/>
    <p:sldId id="273" r:id="rId22"/>
    <p:sldId id="262" r:id="rId23"/>
    <p:sldId id="263" r:id="rId24"/>
    <p:sldId id="264" r:id="rId25"/>
    <p:sldId id="265" r:id="rId26"/>
    <p:sldId id="266" r:id="rId27"/>
    <p:sldId id="267" r:id="rId28"/>
    <p:sldId id="268" r:id="rId29"/>
    <p:sldId id="269"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86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70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04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172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195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702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308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79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842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16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ce4fafe0ed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ce4fafe0ed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2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90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e4fafe0ed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e4fafe0ed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e4fafe0ed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ce4fafe0ed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e4fafe0ed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e4fafe0e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e4fafe0ed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ce4fafe0e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ce4fafe0ed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ce4fafe0e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e4fafe0ed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e4fafe0e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ce4fafe0ed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ce4fafe0ed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e4fafe0ed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e4fafe0e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e4fafe0e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e4fafe0e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ce4fafe0ed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ce4fafe0ed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e4fafe0e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e4fafe0e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4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584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e4fafe0ed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e4fafe0ed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264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rive.google.com/file/d/1K9UxAhVDch6dl9AlFa-r9jm8QY4_ZC9h/view?usp=sharing" TargetMode="External"/><Relationship Id="rId5" Type="http://schemas.openxmlformats.org/officeDocument/2006/relationships/hyperlink" Target="https://inorgadeck.vercel.app/" TargetMode="External"/><Relationship Id="rId4" Type="http://schemas.openxmlformats.org/officeDocument/2006/relationships/hyperlink" Target="https://github.com/Harshit-Agarwal-007/Inorgadeck.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drive.google.com/file/d/1K9UxAhVDch6dl9AlFa-r9jm8QY4_ZC9h/view?usp=sharing" TargetMode="External"/><Relationship Id="rId5" Type="http://schemas.openxmlformats.org/officeDocument/2006/relationships/hyperlink" Target="https://inorgadeck.vercel.app/" TargetMode="External"/><Relationship Id="rId4" Type="http://schemas.openxmlformats.org/officeDocument/2006/relationships/hyperlink" Target="https://github.com/Harshit-Agarwal-007/Inorgadeck.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290350" y="305953"/>
            <a:ext cx="5016600" cy="85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INORGADECK</a:t>
            </a:r>
            <a:endParaRPr/>
          </a:p>
        </p:txBody>
      </p:sp>
      <p:sp>
        <p:nvSpPr>
          <p:cNvPr id="135" name="Google Shape;135;p13"/>
          <p:cNvSpPr txBox="1">
            <a:spLocks noGrp="1"/>
          </p:cNvSpPr>
          <p:nvPr>
            <p:ph type="subTitle" idx="1"/>
          </p:nvPr>
        </p:nvSpPr>
        <p:spPr>
          <a:xfrm>
            <a:off x="4199200" y="3326000"/>
            <a:ext cx="4698600" cy="156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dirty="0"/>
              <a:t>Presenter: </a:t>
            </a:r>
            <a:endParaRPr sz="2200" dirty="0"/>
          </a:p>
          <a:p>
            <a:pPr marL="457200" lvl="0" indent="-368300" algn="l" rtl="0">
              <a:spcBef>
                <a:spcPts val="0"/>
              </a:spcBef>
              <a:spcAft>
                <a:spcPts val="0"/>
              </a:spcAft>
              <a:buSzPts val="2200"/>
              <a:buChar char="●"/>
            </a:pPr>
            <a:r>
              <a:rPr lang="en" sz="2200" dirty="0"/>
              <a:t>Rakshit Jangid(22BCE0429)</a:t>
            </a:r>
            <a:endParaRPr sz="2200" dirty="0"/>
          </a:p>
          <a:p>
            <a:pPr marL="457200" lvl="0" indent="-368300" algn="l" rtl="0">
              <a:spcBef>
                <a:spcPts val="0"/>
              </a:spcBef>
              <a:spcAft>
                <a:spcPts val="0"/>
              </a:spcAft>
              <a:buSzPts val="2200"/>
              <a:buChar char="●"/>
            </a:pPr>
            <a:r>
              <a:rPr lang="en" sz="2200" dirty="0"/>
              <a:t>Tashi Sharma(22BCE0076)</a:t>
            </a:r>
            <a:endParaRPr sz="2200" dirty="0"/>
          </a:p>
          <a:p>
            <a:pPr marL="457200" lvl="0" indent="-368300" algn="l" rtl="0">
              <a:spcBef>
                <a:spcPts val="0"/>
              </a:spcBef>
              <a:spcAft>
                <a:spcPts val="0"/>
              </a:spcAft>
              <a:buSzPts val="2200"/>
              <a:buChar char="●"/>
            </a:pPr>
            <a:r>
              <a:rPr lang="en" sz="2200" dirty="0"/>
              <a:t> Harshit Agarwal(22BCE3773)</a:t>
            </a:r>
            <a:endParaRPr sz="2200" dirty="0"/>
          </a:p>
        </p:txBody>
      </p:sp>
      <p:pic>
        <p:nvPicPr>
          <p:cNvPr id="136" name="Google Shape;136;p13"/>
          <p:cNvPicPr preferRelativeResize="0"/>
          <p:nvPr/>
        </p:nvPicPr>
        <p:blipFill>
          <a:blip r:embed="rId3">
            <a:alphaModFix/>
          </a:blip>
          <a:stretch>
            <a:fillRect/>
          </a:stretch>
        </p:blipFill>
        <p:spPr>
          <a:xfrm>
            <a:off x="2901325" y="1336799"/>
            <a:ext cx="4108489" cy="1814850"/>
          </a:xfrm>
          <a:prstGeom prst="rect">
            <a:avLst/>
          </a:prstGeom>
          <a:noFill/>
          <a:ln>
            <a:noFill/>
          </a:ln>
        </p:spPr>
      </p:pic>
      <p:sp>
        <p:nvSpPr>
          <p:cNvPr id="137" name="Google Shape;137;p13"/>
          <p:cNvSpPr txBox="1"/>
          <p:nvPr/>
        </p:nvSpPr>
        <p:spPr>
          <a:xfrm>
            <a:off x="4766200" y="2571750"/>
            <a:ext cx="30687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A card game as valuable education tool</a:t>
            </a:r>
            <a:endParaRPr sz="1300">
              <a:solidFill>
                <a:schemeClr val="lt1"/>
              </a:solidFill>
              <a:latin typeface="Lato"/>
              <a:ea typeface="Lato"/>
              <a:cs typeface="Lato"/>
              <a:sym typeface="Lato"/>
            </a:endParaRPr>
          </a:p>
        </p:txBody>
      </p:sp>
      <p:sp>
        <p:nvSpPr>
          <p:cNvPr id="2" name="Google Shape;220;p25">
            <a:extLst>
              <a:ext uri="{FF2B5EF4-FFF2-40B4-BE49-F238E27FC236}">
                <a16:creationId xmlns:a16="http://schemas.microsoft.com/office/drawing/2014/main" id="{2A007A5B-9A38-36DA-25FE-CC119E3E4FEC}"/>
              </a:ext>
            </a:extLst>
          </p:cNvPr>
          <p:cNvSpPr txBox="1"/>
          <p:nvPr/>
        </p:nvSpPr>
        <p:spPr>
          <a:xfrm>
            <a:off x="128560" y="2815950"/>
            <a:ext cx="3394665" cy="225425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en-IN" b="1" dirty="0" err="1">
                <a:solidFill>
                  <a:schemeClr val="lt1"/>
                </a:solidFill>
                <a:latin typeface="Lato"/>
                <a:ea typeface="Lato"/>
                <a:cs typeface="Lato"/>
                <a:sym typeface="Lato"/>
              </a:rPr>
              <a:t>Github</a:t>
            </a:r>
            <a:r>
              <a:rPr lang="en-IN" b="1" dirty="0">
                <a:solidFill>
                  <a:schemeClr val="lt1"/>
                </a:solidFill>
                <a:latin typeface="Lato"/>
                <a:ea typeface="Lato"/>
                <a:cs typeface="Lato"/>
                <a:sym typeface="Lato"/>
              </a:rPr>
              <a:t> link for the code:</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4"/>
              </a:rPr>
              <a:t>Click Here</a:t>
            </a:r>
            <a:endParaRPr lang="en-IN" b="1" dirty="0">
              <a:solidFill>
                <a:schemeClr val="lt1"/>
              </a:solidFill>
              <a:latin typeface="Lato"/>
              <a:ea typeface="Lato"/>
              <a:cs typeface="Lato"/>
              <a:sym typeface="Lato"/>
            </a:endParaRPr>
          </a:p>
          <a:p>
            <a:pPr marL="0" lvl="0" indent="0" algn="l" rtl="0">
              <a:spcBef>
                <a:spcPts val="400"/>
              </a:spcBef>
              <a:spcAft>
                <a:spcPts val="0"/>
              </a:spcAft>
              <a:buNone/>
            </a:pPr>
            <a:endParaRPr lang="en-IN" b="1" dirty="0">
              <a:solidFill>
                <a:schemeClr val="lt1"/>
              </a:solidFill>
              <a:latin typeface="Lato"/>
              <a:ea typeface="Lato"/>
              <a:cs typeface="Lato"/>
              <a:sym typeface="Lato"/>
            </a:endParaRPr>
          </a:p>
          <a:p>
            <a:pPr marL="0" lvl="0" indent="0" algn="l" rtl="0">
              <a:spcBef>
                <a:spcPts val="400"/>
              </a:spcBef>
              <a:spcAft>
                <a:spcPts val="0"/>
              </a:spcAft>
              <a:buNone/>
            </a:pPr>
            <a:r>
              <a:rPr lang="en-IN" b="1" dirty="0">
                <a:solidFill>
                  <a:schemeClr val="lt1"/>
                </a:solidFill>
                <a:latin typeface="Lato"/>
                <a:ea typeface="Lato"/>
                <a:cs typeface="Lato"/>
                <a:sym typeface="Lato"/>
              </a:rPr>
              <a:t>Open the below link to play the game:</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5"/>
              </a:rPr>
              <a:t>Click Here</a:t>
            </a:r>
            <a:br>
              <a:rPr lang="en-IN" b="1" dirty="0">
                <a:solidFill>
                  <a:schemeClr val="lt1"/>
                </a:solidFill>
                <a:latin typeface="Lato"/>
                <a:ea typeface="Lato"/>
                <a:cs typeface="Lato"/>
                <a:sym typeface="Lato"/>
              </a:rPr>
            </a:b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rPr>
              <a:t>Watch the video to see the sample gameplay:</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6"/>
              </a:rPr>
              <a:t>Click Here</a:t>
            </a:r>
            <a:endParaRPr lang="en-IN" b="1" dirty="0">
              <a:solidFill>
                <a:schemeClr val="lt1"/>
              </a:solidFill>
              <a:latin typeface="Lato"/>
              <a:ea typeface="Lato"/>
              <a:cs typeface="Lato"/>
              <a:sym typeface="Lato"/>
            </a:endParaRPr>
          </a:p>
          <a:p>
            <a:pPr marL="0" lvl="0" indent="0" algn="l" rtl="0">
              <a:spcBef>
                <a:spcPts val="400"/>
              </a:spcBef>
              <a:spcAft>
                <a:spcPts val="0"/>
              </a:spcAft>
              <a:buNone/>
            </a:pPr>
            <a:endParaRPr b="1" dirty="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On this screen the user sees 3 sets of card on the three edges of the screen when the user selects any of those he/she is navigated to our card store for that particular set . Assuming the user selects ‘show all’ switch of reactants then he/she will be navigated to the below screen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b="1" dirty="0">
              <a:solidFill>
                <a:schemeClr val="lt1"/>
              </a:solidFill>
              <a:latin typeface="Lato"/>
              <a:ea typeface="Lato"/>
              <a:cs typeface="Lato"/>
            </a:endParaRPr>
          </a:p>
        </p:txBody>
      </p:sp>
      <p:pic>
        <p:nvPicPr>
          <p:cNvPr id="3" name="Picture 2">
            <a:extLst>
              <a:ext uri="{FF2B5EF4-FFF2-40B4-BE49-F238E27FC236}">
                <a16:creationId xmlns:a16="http://schemas.microsoft.com/office/drawing/2014/main" id="{95465D8E-D7E2-BC72-6E13-CF69EB31B8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3507" y="1739075"/>
            <a:ext cx="5731510" cy="3218180"/>
          </a:xfrm>
          <a:prstGeom prst="rect">
            <a:avLst/>
          </a:prstGeom>
          <a:noFill/>
          <a:ln>
            <a:noFill/>
          </a:ln>
        </p:spPr>
      </p:pic>
    </p:spTree>
    <p:extLst>
      <p:ext uri="{BB962C8B-B14F-4D97-AF65-F5344CB8AC3E}">
        <p14:creationId xmlns:p14="http://schemas.microsoft.com/office/powerpoint/2010/main" val="112215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On this screen the user sees 3 sets of card on the three edges of the screen when the user selects any of those he/she is navigated to our card store for that particular set . Assuming the user selects ‘show all’ switch of reactants then he/she will be navigated to the All Reactants screen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b="1" dirty="0">
              <a:solidFill>
                <a:schemeClr val="lt1"/>
              </a:solidFill>
              <a:latin typeface="Lato"/>
              <a:ea typeface="Lato"/>
              <a:cs typeface="Lato"/>
            </a:endParaRPr>
          </a:p>
        </p:txBody>
      </p:sp>
      <p:pic>
        <p:nvPicPr>
          <p:cNvPr id="3" name="Picture 2">
            <a:extLst>
              <a:ext uri="{FF2B5EF4-FFF2-40B4-BE49-F238E27FC236}">
                <a16:creationId xmlns:a16="http://schemas.microsoft.com/office/drawing/2014/main" id="{95465D8E-D7E2-BC72-6E13-CF69EB31B8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245" y="1739075"/>
            <a:ext cx="5731510" cy="3218180"/>
          </a:xfrm>
          <a:prstGeom prst="rect">
            <a:avLst/>
          </a:prstGeom>
          <a:noFill/>
          <a:ln>
            <a:noFill/>
          </a:ln>
        </p:spPr>
      </p:pic>
    </p:spTree>
    <p:extLst>
      <p:ext uri="{BB962C8B-B14F-4D97-AF65-F5344CB8AC3E}">
        <p14:creationId xmlns:p14="http://schemas.microsoft.com/office/powerpoint/2010/main" val="217000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here the user selects those cards which he/she thinks can make a valid rection from reactants point of view , There are checkboxes below every card and the user selects those checkboxes to add those cards to the selected reactants bucket </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sz="1600" b="1" dirty="0">
              <a:solidFill>
                <a:schemeClr val="lt1"/>
              </a:solidFill>
              <a:latin typeface="Lato"/>
              <a:ea typeface="Lato"/>
              <a:cs typeface="Lato"/>
            </a:endParaRPr>
          </a:p>
        </p:txBody>
      </p:sp>
      <p:pic>
        <p:nvPicPr>
          <p:cNvPr id="4" name="Picture 3">
            <a:extLst>
              <a:ext uri="{FF2B5EF4-FFF2-40B4-BE49-F238E27FC236}">
                <a16:creationId xmlns:a16="http://schemas.microsoft.com/office/drawing/2014/main" id="{BA14D92C-BD3C-85B3-B4EA-C5AF5E1955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933" y="1626173"/>
            <a:ext cx="4286825" cy="2409380"/>
          </a:xfrm>
          <a:prstGeom prst="rect">
            <a:avLst/>
          </a:prstGeom>
          <a:noFill/>
          <a:ln>
            <a:noFill/>
          </a:ln>
        </p:spPr>
      </p:pic>
      <p:pic>
        <p:nvPicPr>
          <p:cNvPr id="5" name="Picture 4">
            <a:extLst>
              <a:ext uri="{FF2B5EF4-FFF2-40B4-BE49-F238E27FC236}">
                <a16:creationId xmlns:a16="http://schemas.microsoft.com/office/drawing/2014/main" id="{E6DB4A55-8AEF-0FAE-E1A1-7658C364FA2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456" y="1706886"/>
            <a:ext cx="3999611" cy="2247953"/>
          </a:xfrm>
          <a:prstGeom prst="rect">
            <a:avLst/>
          </a:prstGeom>
          <a:noFill/>
          <a:ln>
            <a:noFill/>
          </a:ln>
        </p:spPr>
      </p:pic>
    </p:spTree>
    <p:extLst>
      <p:ext uri="{BB962C8B-B14F-4D97-AF65-F5344CB8AC3E}">
        <p14:creationId xmlns:p14="http://schemas.microsoft.com/office/powerpoint/2010/main" val="283414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The above code explains how the selected cards index gets stored to the local storage and then are displayed from the local storage to the bucket screen.</a:t>
            </a:r>
            <a:br>
              <a:rPr lang="en-IN" sz="1600" b="1" dirty="0">
                <a:solidFill>
                  <a:schemeClr val="lt1"/>
                </a:solidFill>
                <a:latin typeface="Lato"/>
                <a:ea typeface="Lato"/>
                <a:cs typeface="Lato"/>
              </a:rPr>
            </a:br>
            <a:br>
              <a:rPr lang="en-IN" sz="1600" b="1" dirty="0">
                <a:solidFill>
                  <a:schemeClr val="lt1"/>
                </a:solidFill>
                <a:latin typeface="Lato"/>
                <a:ea typeface="Lato"/>
                <a:cs typeface="Lato"/>
              </a:rPr>
            </a:br>
            <a:r>
              <a:rPr lang="en-IN" sz="1600" b="1" dirty="0">
                <a:solidFill>
                  <a:schemeClr val="lt1"/>
                </a:solidFill>
                <a:latin typeface="Lato"/>
                <a:ea typeface="Lato"/>
                <a:cs typeface="Lato"/>
              </a:rPr>
              <a:t>Similarly the user does this for the reagents and products.</a:t>
            </a:r>
            <a:br>
              <a:rPr lang="en-IN" sz="1600" b="1" dirty="0">
                <a:solidFill>
                  <a:schemeClr val="lt1"/>
                </a:solidFill>
                <a:latin typeface="Lato"/>
                <a:ea typeface="Lato"/>
                <a:cs typeface="Lato"/>
              </a:rPr>
            </a:br>
            <a:br>
              <a:rPr lang="en-IN" sz="1600" b="1" dirty="0">
                <a:solidFill>
                  <a:schemeClr val="lt1"/>
                </a:solidFill>
                <a:latin typeface="Lato"/>
                <a:ea typeface="Lato"/>
                <a:cs typeface="Lato"/>
              </a:rPr>
            </a:br>
            <a:br>
              <a:rPr lang="en-IN" sz="1600" b="1" dirty="0">
                <a:solidFill>
                  <a:schemeClr val="lt1"/>
                </a:solidFill>
                <a:latin typeface="Lato"/>
                <a:ea typeface="Lato"/>
                <a:cs typeface="Lato"/>
              </a:rPr>
            </a:br>
            <a:r>
              <a:rPr lang="en-IN" sz="1600" b="1" dirty="0">
                <a:solidFill>
                  <a:schemeClr val="lt1"/>
                </a:solidFill>
                <a:latin typeface="Lato"/>
                <a:ea typeface="Lato"/>
                <a:cs typeface="Lato"/>
              </a:rPr>
              <a:t>Now after selecting all three the reactants , reagents and products for a particular reaction they gets added to the respective buckets .</a:t>
            </a:r>
            <a:br>
              <a:rPr lang="en-IN" sz="1600" b="1" dirty="0">
                <a:solidFill>
                  <a:schemeClr val="lt1"/>
                </a:solidFill>
                <a:latin typeface="Lato"/>
                <a:ea typeface="Lato"/>
                <a:cs typeface="Lato"/>
              </a:rPr>
            </a:br>
            <a:endParaRPr lang="en-IN" sz="1600" b="1" dirty="0">
              <a:solidFill>
                <a:schemeClr val="lt1"/>
              </a:solidFill>
              <a:latin typeface="Lato"/>
              <a:ea typeface="Lato"/>
              <a:cs typeface="Lato"/>
            </a:endParaRPr>
          </a:p>
        </p:txBody>
      </p:sp>
      <p:pic>
        <p:nvPicPr>
          <p:cNvPr id="3" name="Picture 2">
            <a:extLst>
              <a:ext uri="{FF2B5EF4-FFF2-40B4-BE49-F238E27FC236}">
                <a16:creationId xmlns:a16="http://schemas.microsoft.com/office/drawing/2014/main" id="{AE289D34-CDD2-3EB2-20D8-C355440D1FC0}"/>
              </a:ext>
            </a:extLst>
          </p:cNvPr>
          <p:cNvPicPr>
            <a:picLocks noChangeAspect="1"/>
          </p:cNvPicPr>
          <p:nvPr/>
        </p:nvPicPr>
        <p:blipFill>
          <a:blip r:embed="rId3"/>
          <a:stretch>
            <a:fillRect/>
          </a:stretch>
        </p:blipFill>
        <p:spPr>
          <a:xfrm>
            <a:off x="1706245" y="3036951"/>
            <a:ext cx="5731510" cy="1093470"/>
          </a:xfrm>
          <a:prstGeom prst="rect">
            <a:avLst/>
          </a:prstGeom>
        </p:spPr>
      </p:pic>
      <p:sp>
        <p:nvSpPr>
          <p:cNvPr id="7" name="TextBox 6">
            <a:extLst>
              <a:ext uri="{FF2B5EF4-FFF2-40B4-BE49-F238E27FC236}">
                <a16:creationId xmlns:a16="http://schemas.microsoft.com/office/drawing/2014/main" id="{3BDE9A17-C2D4-FFF4-1A38-F9EE90260F92}"/>
              </a:ext>
            </a:extLst>
          </p:cNvPr>
          <p:cNvSpPr txBox="1"/>
          <p:nvPr/>
        </p:nvSpPr>
        <p:spPr>
          <a:xfrm>
            <a:off x="1706245" y="4130421"/>
            <a:ext cx="4572000" cy="553998"/>
          </a:xfrm>
          <a:prstGeom prst="rect">
            <a:avLst/>
          </a:prstGeom>
          <a:noFill/>
        </p:spPr>
        <p:txBody>
          <a:bodyPr wrap="square">
            <a:spAutoFit/>
          </a:bodyPr>
          <a:lstStyle/>
          <a:p>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/allReactants.js</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182498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The above code explains how the selected cards index gets stored to the local storage and then are displayed from the local storage to the bucket screen.</a:t>
            </a:r>
            <a:br>
              <a:rPr lang="en-IN" sz="1600" b="1" dirty="0">
                <a:solidFill>
                  <a:schemeClr val="lt1"/>
                </a:solidFill>
                <a:latin typeface="Lato"/>
                <a:ea typeface="Lato"/>
                <a:cs typeface="Lato"/>
              </a:rPr>
            </a:br>
            <a:br>
              <a:rPr lang="en-IN" sz="1600" b="1" dirty="0">
                <a:solidFill>
                  <a:schemeClr val="lt1"/>
                </a:solidFill>
                <a:latin typeface="Lato"/>
                <a:ea typeface="Lato"/>
                <a:cs typeface="Lato"/>
              </a:rPr>
            </a:br>
            <a:r>
              <a:rPr lang="en-IN" sz="1600" b="1" dirty="0">
                <a:solidFill>
                  <a:schemeClr val="lt1"/>
                </a:solidFill>
                <a:latin typeface="Lato"/>
                <a:ea typeface="Lato"/>
                <a:cs typeface="Lato"/>
              </a:rPr>
              <a:t>Similarly the user does this for the reagents and products.</a:t>
            </a:r>
            <a:br>
              <a:rPr lang="en-IN" sz="1600" b="1" dirty="0">
                <a:solidFill>
                  <a:schemeClr val="lt1"/>
                </a:solidFill>
                <a:latin typeface="Lato"/>
                <a:ea typeface="Lato"/>
                <a:cs typeface="Lato"/>
              </a:rPr>
            </a:br>
            <a:br>
              <a:rPr lang="en-IN" sz="1600" b="1" dirty="0">
                <a:solidFill>
                  <a:schemeClr val="lt1"/>
                </a:solidFill>
                <a:latin typeface="Lato"/>
                <a:ea typeface="Lato"/>
                <a:cs typeface="Lato"/>
              </a:rPr>
            </a:br>
            <a:br>
              <a:rPr lang="en-IN" sz="1600" b="1" dirty="0">
                <a:solidFill>
                  <a:schemeClr val="lt1"/>
                </a:solidFill>
                <a:latin typeface="Lato"/>
                <a:ea typeface="Lato"/>
                <a:cs typeface="Lato"/>
              </a:rPr>
            </a:br>
            <a:r>
              <a:rPr lang="en-IN" sz="1600" b="1" dirty="0">
                <a:solidFill>
                  <a:schemeClr val="lt1"/>
                </a:solidFill>
                <a:latin typeface="Lato"/>
                <a:ea typeface="Lato"/>
                <a:cs typeface="Lato"/>
              </a:rPr>
              <a:t>Now after selecting all three the reactants , reagents and products for a particular reaction they gets added to the respective buckets .</a:t>
            </a:r>
            <a:br>
              <a:rPr lang="en-IN" sz="1600" b="1" dirty="0">
                <a:solidFill>
                  <a:schemeClr val="lt1"/>
                </a:solidFill>
                <a:latin typeface="Lato"/>
                <a:ea typeface="Lato"/>
                <a:cs typeface="Lato"/>
              </a:rPr>
            </a:br>
            <a:endParaRPr lang="en-IN" sz="1600" b="1" dirty="0">
              <a:solidFill>
                <a:schemeClr val="lt1"/>
              </a:solidFill>
              <a:latin typeface="Lato"/>
              <a:ea typeface="Lato"/>
              <a:cs typeface="Lato"/>
            </a:endParaRPr>
          </a:p>
        </p:txBody>
      </p:sp>
      <p:pic>
        <p:nvPicPr>
          <p:cNvPr id="3" name="Picture 2">
            <a:extLst>
              <a:ext uri="{FF2B5EF4-FFF2-40B4-BE49-F238E27FC236}">
                <a16:creationId xmlns:a16="http://schemas.microsoft.com/office/drawing/2014/main" id="{AE289D34-CDD2-3EB2-20D8-C355440D1FC0}"/>
              </a:ext>
            </a:extLst>
          </p:cNvPr>
          <p:cNvPicPr>
            <a:picLocks noChangeAspect="1"/>
          </p:cNvPicPr>
          <p:nvPr/>
        </p:nvPicPr>
        <p:blipFill>
          <a:blip r:embed="rId3"/>
          <a:stretch>
            <a:fillRect/>
          </a:stretch>
        </p:blipFill>
        <p:spPr>
          <a:xfrm>
            <a:off x="145212" y="2915031"/>
            <a:ext cx="4426788" cy="1093470"/>
          </a:xfrm>
          <a:prstGeom prst="rect">
            <a:avLst/>
          </a:prstGeom>
        </p:spPr>
      </p:pic>
      <p:sp>
        <p:nvSpPr>
          <p:cNvPr id="7" name="TextBox 6">
            <a:extLst>
              <a:ext uri="{FF2B5EF4-FFF2-40B4-BE49-F238E27FC236}">
                <a16:creationId xmlns:a16="http://schemas.microsoft.com/office/drawing/2014/main" id="{3BDE9A17-C2D4-FFF4-1A38-F9EE90260F92}"/>
              </a:ext>
            </a:extLst>
          </p:cNvPr>
          <p:cNvSpPr txBox="1"/>
          <p:nvPr/>
        </p:nvSpPr>
        <p:spPr>
          <a:xfrm>
            <a:off x="145212" y="4142613"/>
            <a:ext cx="4572000" cy="553998"/>
          </a:xfrm>
          <a:prstGeom prst="rect">
            <a:avLst/>
          </a:prstGeom>
          <a:noFill/>
        </p:spPr>
        <p:txBody>
          <a:bodyPr wrap="square">
            <a:spAutoFit/>
          </a:bodyPr>
          <a:lstStyle/>
          <a:p>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/allReactants.js</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8B42DAD7-32E6-C233-3DC6-EB0122AC423B}"/>
              </a:ext>
            </a:extLst>
          </p:cNvPr>
          <p:cNvSpPr txBox="1"/>
          <p:nvPr/>
        </p:nvSpPr>
        <p:spPr>
          <a:xfrm>
            <a:off x="4559262" y="2780919"/>
            <a:ext cx="4572000" cy="584775"/>
          </a:xfrm>
          <a:prstGeom prst="rect">
            <a:avLst/>
          </a:prstGeom>
          <a:noFill/>
        </p:spPr>
        <p:txBody>
          <a:bodyPr wrap="square">
            <a:spAutoFit/>
          </a:bodyPr>
          <a:lstStyle/>
          <a:p>
            <a:r>
              <a:rPr lang="en-IN" sz="1600" b="1" dirty="0">
                <a:solidFill>
                  <a:schemeClr val="lt1"/>
                </a:solidFill>
                <a:latin typeface="Lato"/>
                <a:ea typeface="Lato"/>
                <a:cs typeface="Lato"/>
              </a:rPr>
              <a:t>NOTE: THE USER HAS TO ATLEAST ADD ONE FROM EACH SLOT.</a:t>
            </a:r>
          </a:p>
        </p:txBody>
      </p:sp>
      <p:pic>
        <p:nvPicPr>
          <p:cNvPr id="6" name="Picture 5">
            <a:extLst>
              <a:ext uri="{FF2B5EF4-FFF2-40B4-BE49-F238E27FC236}">
                <a16:creationId xmlns:a16="http://schemas.microsoft.com/office/drawing/2014/main" id="{1B6AF90A-7EEE-BFCA-A51A-8AAB7F3DD50B}"/>
              </a:ext>
            </a:extLst>
          </p:cNvPr>
          <p:cNvPicPr>
            <a:picLocks noChangeAspect="1"/>
          </p:cNvPicPr>
          <p:nvPr/>
        </p:nvPicPr>
        <p:blipFill>
          <a:blip r:embed="rId4"/>
          <a:stretch>
            <a:fillRect/>
          </a:stretch>
        </p:blipFill>
        <p:spPr>
          <a:xfrm>
            <a:off x="4717212" y="3578392"/>
            <a:ext cx="4097147" cy="856107"/>
          </a:xfrm>
          <a:prstGeom prst="rect">
            <a:avLst/>
          </a:prstGeom>
        </p:spPr>
      </p:pic>
    </p:spTree>
    <p:extLst>
      <p:ext uri="{BB962C8B-B14F-4D97-AF65-F5344CB8AC3E}">
        <p14:creationId xmlns:p14="http://schemas.microsoft.com/office/powerpoint/2010/main" val="2353484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8" name="TextBox 7">
            <a:extLst>
              <a:ext uri="{FF2B5EF4-FFF2-40B4-BE49-F238E27FC236}">
                <a16:creationId xmlns:a16="http://schemas.microsoft.com/office/drawing/2014/main" id="{08EF976B-CBF3-8B05-3FC0-8D48BF4CCD2B}"/>
              </a:ext>
            </a:extLst>
          </p:cNvPr>
          <p:cNvSpPr txBox="1"/>
          <p:nvPr/>
        </p:nvSpPr>
        <p:spPr>
          <a:xfrm>
            <a:off x="0" y="608795"/>
            <a:ext cx="9144000" cy="800219"/>
          </a:xfrm>
          <a:prstGeom prst="rect">
            <a:avLst/>
          </a:prstGeom>
          <a:noFill/>
        </p:spPr>
        <p:txBody>
          <a:bodyPr wrap="square">
            <a:spAutoFit/>
          </a:bodyPr>
          <a:lstStyle/>
          <a:p>
            <a:r>
              <a:rPr lang="en-IN" sz="1600" b="1" dirty="0">
                <a:solidFill>
                  <a:schemeClr val="lt1"/>
                </a:solidFill>
                <a:latin typeface="Lato"/>
                <a:ea typeface="Lato"/>
                <a:cs typeface="Lato"/>
              </a:rPr>
              <a:t>Now we generate the reaction that the user has generated , we have implemented a function for that .</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9" name="Picture 8">
            <a:extLst>
              <a:ext uri="{FF2B5EF4-FFF2-40B4-BE49-F238E27FC236}">
                <a16:creationId xmlns:a16="http://schemas.microsoft.com/office/drawing/2014/main" id="{4ACD8962-89F0-FBAA-FC4A-78B726C73F9F}"/>
              </a:ext>
            </a:extLst>
          </p:cNvPr>
          <p:cNvPicPr>
            <a:picLocks noChangeAspect="1"/>
          </p:cNvPicPr>
          <p:nvPr/>
        </p:nvPicPr>
        <p:blipFill>
          <a:blip r:embed="rId3"/>
          <a:stretch>
            <a:fillRect/>
          </a:stretch>
        </p:blipFill>
        <p:spPr>
          <a:xfrm>
            <a:off x="1706245" y="1031345"/>
            <a:ext cx="5731510" cy="3269615"/>
          </a:xfrm>
          <a:prstGeom prst="rect">
            <a:avLst/>
          </a:prstGeom>
        </p:spPr>
      </p:pic>
      <p:sp>
        <p:nvSpPr>
          <p:cNvPr id="11" name="TextBox 10">
            <a:extLst>
              <a:ext uri="{FF2B5EF4-FFF2-40B4-BE49-F238E27FC236}">
                <a16:creationId xmlns:a16="http://schemas.microsoft.com/office/drawing/2014/main" id="{8416524E-EBBD-4E95-8C26-47A4E9F6500F}"/>
              </a:ext>
            </a:extLst>
          </p:cNvPr>
          <p:cNvSpPr txBox="1"/>
          <p:nvPr/>
        </p:nvSpPr>
        <p:spPr>
          <a:xfrm>
            <a:off x="1706245" y="4384956"/>
            <a:ext cx="4590288" cy="338554"/>
          </a:xfrm>
          <a:prstGeom prst="rect">
            <a:avLst/>
          </a:prstGeom>
          <a:noFill/>
        </p:spPr>
        <p:txBody>
          <a:bodyPr wrap="square">
            <a:spAutoFit/>
          </a:bodyPr>
          <a:lstStyle/>
          <a:p>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/PlayScreen.html</a:t>
            </a:r>
          </a:p>
        </p:txBody>
      </p:sp>
    </p:spTree>
    <p:extLst>
      <p:ext uri="{BB962C8B-B14F-4D97-AF65-F5344CB8AC3E}">
        <p14:creationId xmlns:p14="http://schemas.microsoft.com/office/powerpoint/2010/main" val="33273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8" name="TextBox 7">
            <a:extLst>
              <a:ext uri="{FF2B5EF4-FFF2-40B4-BE49-F238E27FC236}">
                <a16:creationId xmlns:a16="http://schemas.microsoft.com/office/drawing/2014/main" id="{08EF976B-CBF3-8B05-3FC0-8D48BF4CCD2B}"/>
              </a:ext>
            </a:extLst>
          </p:cNvPr>
          <p:cNvSpPr txBox="1"/>
          <p:nvPr/>
        </p:nvSpPr>
        <p:spPr>
          <a:xfrm>
            <a:off x="0" y="608795"/>
            <a:ext cx="9144000" cy="597151"/>
          </a:xfrm>
          <a:prstGeom prst="rect">
            <a:avLst/>
          </a:prstGeom>
          <a:noFill/>
        </p:spPr>
        <p:txBody>
          <a:bodyPr wrap="square">
            <a:spAutoFit/>
          </a:bodyPr>
          <a:lstStyle/>
          <a:p>
            <a:pPr>
              <a:lnSpc>
                <a:spcPct val="107000"/>
              </a:lnSpc>
              <a:spcAft>
                <a:spcPts val="800"/>
              </a:spcAft>
            </a:pPr>
            <a:r>
              <a:rPr lang="en-IN" sz="1600" b="1" dirty="0">
                <a:solidFill>
                  <a:schemeClr val="lt1"/>
                </a:solidFill>
                <a:latin typeface="Lato"/>
                <a:ea typeface="Lato"/>
                <a:cs typeface="Lato"/>
              </a:rPr>
              <a:t>Now the code checks whether the generated reaction is a valid reaction or not using the below function and alerts the user for the same </a:t>
            </a:r>
          </a:p>
        </p:txBody>
      </p:sp>
      <p:sp>
        <p:nvSpPr>
          <p:cNvPr id="11" name="TextBox 10">
            <a:extLst>
              <a:ext uri="{FF2B5EF4-FFF2-40B4-BE49-F238E27FC236}">
                <a16:creationId xmlns:a16="http://schemas.microsoft.com/office/drawing/2014/main" id="{8416524E-EBBD-4E95-8C26-47A4E9F6500F}"/>
              </a:ext>
            </a:extLst>
          </p:cNvPr>
          <p:cNvSpPr txBox="1"/>
          <p:nvPr/>
        </p:nvSpPr>
        <p:spPr>
          <a:xfrm>
            <a:off x="1706245" y="4384956"/>
            <a:ext cx="4590288" cy="338554"/>
          </a:xfrm>
          <a:prstGeom prst="rect">
            <a:avLst/>
          </a:prstGeom>
          <a:noFill/>
        </p:spPr>
        <p:txBody>
          <a:bodyPr wrap="square">
            <a:spAutoFit/>
          </a:bodyPr>
          <a:lstStyle/>
          <a:p>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/PlayScreen.html</a:t>
            </a:r>
          </a:p>
        </p:txBody>
      </p:sp>
      <p:pic>
        <p:nvPicPr>
          <p:cNvPr id="2" name="Picture 1">
            <a:extLst>
              <a:ext uri="{FF2B5EF4-FFF2-40B4-BE49-F238E27FC236}">
                <a16:creationId xmlns:a16="http://schemas.microsoft.com/office/drawing/2014/main" id="{10BBBF43-E40E-EBD5-9E08-5D86CB778612}"/>
              </a:ext>
            </a:extLst>
          </p:cNvPr>
          <p:cNvPicPr>
            <a:picLocks noChangeAspect="1"/>
          </p:cNvPicPr>
          <p:nvPr/>
        </p:nvPicPr>
        <p:blipFill>
          <a:blip r:embed="rId3"/>
          <a:stretch>
            <a:fillRect/>
          </a:stretch>
        </p:blipFill>
        <p:spPr>
          <a:xfrm>
            <a:off x="1706245" y="1198526"/>
            <a:ext cx="5731510" cy="3186430"/>
          </a:xfrm>
          <a:prstGeom prst="rect">
            <a:avLst/>
          </a:prstGeom>
        </p:spPr>
      </p:pic>
    </p:spTree>
    <p:extLst>
      <p:ext uri="{BB962C8B-B14F-4D97-AF65-F5344CB8AC3E}">
        <p14:creationId xmlns:p14="http://schemas.microsoft.com/office/powerpoint/2010/main" val="773416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11" name="TextBox 10">
            <a:extLst>
              <a:ext uri="{FF2B5EF4-FFF2-40B4-BE49-F238E27FC236}">
                <a16:creationId xmlns:a16="http://schemas.microsoft.com/office/drawing/2014/main" id="{8416524E-EBBD-4E95-8C26-47A4E9F6500F}"/>
              </a:ext>
            </a:extLst>
          </p:cNvPr>
          <p:cNvSpPr txBox="1"/>
          <p:nvPr/>
        </p:nvSpPr>
        <p:spPr>
          <a:xfrm>
            <a:off x="2949829" y="2297941"/>
            <a:ext cx="4590288" cy="338554"/>
          </a:xfrm>
          <a:prstGeom prst="rect">
            <a:avLst/>
          </a:prstGeom>
          <a:noFill/>
        </p:spPr>
        <p:txBody>
          <a:bodyPr wrap="square">
            <a:spAutoFit/>
          </a:bodyPr>
          <a:lstStyle/>
          <a:p>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/PlayScreen.html</a:t>
            </a:r>
          </a:p>
        </p:txBody>
      </p:sp>
      <p:sp>
        <p:nvSpPr>
          <p:cNvPr id="4" name="TextBox 3">
            <a:extLst>
              <a:ext uri="{FF2B5EF4-FFF2-40B4-BE49-F238E27FC236}">
                <a16:creationId xmlns:a16="http://schemas.microsoft.com/office/drawing/2014/main" id="{CD075503-9948-9B6D-707B-816864CD47A1}"/>
              </a:ext>
            </a:extLst>
          </p:cNvPr>
          <p:cNvSpPr txBox="1"/>
          <p:nvPr/>
        </p:nvSpPr>
        <p:spPr>
          <a:xfrm>
            <a:off x="0" y="675306"/>
            <a:ext cx="9144000" cy="584775"/>
          </a:xfrm>
          <a:prstGeom prst="rect">
            <a:avLst/>
          </a:prstGeom>
          <a:noFill/>
        </p:spPr>
        <p:txBody>
          <a:bodyPr wrap="square">
            <a:spAutoFit/>
          </a:bodyPr>
          <a:lstStyle/>
          <a:p>
            <a:r>
              <a:rPr lang="en-IN" sz="1600" b="1" dirty="0">
                <a:solidFill>
                  <a:schemeClr val="lt1"/>
                </a:solidFill>
                <a:latin typeface="Lato"/>
                <a:ea typeface="Lato"/>
                <a:cs typeface="Lato"/>
              </a:rPr>
              <a:t>As we see above If the reaction is valid then the reaction is added to the learned reaction local storage .</a:t>
            </a:r>
          </a:p>
        </p:txBody>
      </p:sp>
      <p:pic>
        <p:nvPicPr>
          <p:cNvPr id="5" name="Picture 4">
            <a:extLst>
              <a:ext uri="{FF2B5EF4-FFF2-40B4-BE49-F238E27FC236}">
                <a16:creationId xmlns:a16="http://schemas.microsoft.com/office/drawing/2014/main" id="{0198A01E-BCF1-B0C3-C8A7-133803C7DDC0}"/>
              </a:ext>
            </a:extLst>
          </p:cNvPr>
          <p:cNvPicPr>
            <a:picLocks noChangeAspect="1"/>
          </p:cNvPicPr>
          <p:nvPr/>
        </p:nvPicPr>
        <p:blipFill>
          <a:blip r:embed="rId3"/>
          <a:stretch>
            <a:fillRect/>
          </a:stretch>
        </p:blipFill>
        <p:spPr>
          <a:xfrm>
            <a:off x="2852293" y="1345441"/>
            <a:ext cx="3444240" cy="952500"/>
          </a:xfrm>
          <a:prstGeom prst="rect">
            <a:avLst/>
          </a:prstGeom>
        </p:spPr>
      </p:pic>
      <p:sp>
        <p:nvSpPr>
          <p:cNvPr id="7" name="TextBox 6">
            <a:extLst>
              <a:ext uri="{FF2B5EF4-FFF2-40B4-BE49-F238E27FC236}">
                <a16:creationId xmlns:a16="http://schemas.microsoft.com/office/drawing/2014/main" id="{495F99DE-9CE9-535D-3FBB-D8FB8A810FF9}"/>
              </a:ext>
            </a:extLst>
          </p:cNvPr>
          <p:cNvSpPr txBox="1"/>
          <p:nvPr/>
        </p:nvSpPr>
        <p:spPr>
          <a:xfrm>
            <a:off x="2409012" y="3588995"/>
            <a:ext cx="4590288" cy="1292662"/>
          </a:xfrm>
          <a:prstGeom prst="rect">
            <a:avLst/>
          </a:prstGeom>
          <a:noFill/>
        </p:spPr>
        <p:txBody>
          <a:bodyPr wrap="square">
            <a:spAutoFit/>
          </a:bodyPr>
          <a:lstStyle/>
          <a:p>
            <a:r>
              <a:rPr lang="en-IN" sz="1600" b="1" dirty="0">
                <a:solidFill>
                  <a:schemeClr val="lt1"/>
                </a:solidFill>
                <a:latin typeface="Lato"/>
                <a:ea typeface="Lato"/>
                <a:cs typeface="Lato"/>
              </a:rPr>
              <a:t>Also after every iteration of the gameplay we clear all the local Storages apart from learned reactions using the above function so that the user has a count and data of learned reactions.</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24149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latin typeface="Lato"/>
                <a:ea typeface="Lato"/>
                <a:cs typeface="Lato"/>
                <a:sym typeface="Lato"/>
              </a:rPr>
              <a:t>On Boarding Screen</a:t>
            </a:r>
            <a:endParaRPr sz="1300" dirty="0">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E74D419C-094E-D68D-9D39-A412E1DF61CD}"/>
              </a:ext>
            </a:extLst>
          </p:cNvPr>
          <p:cNvPicPr>
            <a:picLocks noChangeAspect="1"/>
          </p:cNvPicPr>
          <p:nvPr/>
        </p:nvPicPr>
        <p:blipFill rotWithShape="1">
          <a:blip r:embed="rId3"/>
          <a:srcRect t="7657" r="1472" b="5322"/>
          <a:stretch/>
        </p:blipFill>
        <p:spPr>
          <a:xfrm>
            <a:off x="642310" y="524975"/>
            <a:ext cx="7859380" cy="3901440"/>
          </a:xfrm>
          <a:prstGeom prst="rect">
            <a:avLst/>
          </a:prstGeom>
        </p:spPr>
      </p:pic>
      <p:sp>
        <p:nvSpPr>
          <p:cNvPr id="4" name="Google Shape;183;p19">
            <a:extLst>
              <a:ext uri="{FF2B5EF4-FFF2-40B4-BE49-F238E27FC236}">
                <a16:creationId xmlns:a16="http://schemas.microsoft.com/office/drawing/2014/main" id="{714466AC-8B99-0E6C-25EC-D59B1EF125A2}"/>
              </a:ext>
            </a:extLst>
          </p:cNvPr>
          <p:cNvSpPr txBox="1"/>
          <p:nvPr/>
        </p:nvSpPr>
        <p:spPr>
          <a:xfrm>
            <a:off x="0" y="4426415"/>
            <a:ext cx="9144000" cy="84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100" dirty="0">
                <a:solidFill>
                  <a:schemeClr val="lt1"/>
                </a:solidFill>
                <a:latin typeface="Lato"/>
                <a:ea typeface="Lato"/>
                <a:cs typeface="Lato"/>
                <a:sym typeface="Lato"/>
              </a:rPr>
              <a:t>"Welcome to </a:t>
            </a:r>
            <a:r>
              <a:rPr lang="en-US" sz="1100" dirty="0" err="1">
                <a:solidFill>
                  <a:schemeClr val="lt1"/>
                </a:solidFill>
                <a:latin typeface="Lato"/>
                <a:ea typeface="Lato"/>
                <a:cs typeface="Lato"/>
                <a:sym typeface="Lato"/>
              </a:rPr>
              <a:t>InorgaDeck</a:t>
            </a:r>
            <a:r>
              <a:rPr lang="en-US" sz="1100" dirty="0">
                <a:solidFill>
                  <a:schemeClr val="lt1"/>
                </a:solidFill>
                <a:latin typeface="Lato"/>
                <a:ea typeface="Lato"/>
                <a:cs typeface="Lato"/>
                <a:sym typeface="Lato"/>
              </a:rPr>
              <a:t>!</a:t>
            </a:r>
          </a:p>
          <a:p>
            <a:pPr marL="0" lvl="0" indent="0" rtl="0">
              <a:spcBef>
                <a:spcPts val="0"/>
              </a:spcBef>
              <a:spcAft>
                <a:spcPts val="0"/>
              </a:spcAft>
              <a:buNone/>
            </a:pPr>
            <a:r>
              <a:rPr lang="en-US" sz="1100" dirty="0">
                <a:solidFill>
                  <a:schemeClr val="lt1"/>
                </a:solidFill>
                <a:latin typeface="Lato"/>
                <a:ea typeface="Lato"/>
                <a:cs typeface="Lato"/>
                <a:sym typeface="Lato"/>
              </a:rPr>
              <a:t>Say goodbye to tedious memorization and hello to interactive learning! </a:t>
            </a:r>
            <a:r>
              <a:rPr lang="en-US" sz="1100" dirty="0" err="1">
                <a:solidFill>
                  <a:schemeClr val="lt1"/>
                </a:solidFill>
                <a:latin typeface="Lato"/>
                <a:ea typeface="Lato"/>
                <a:cs typeface="Lato"/>
                <a:sym typeface="Lato"/>
              </a:rPr>
              <a:t>InorgaDeck</a:t>
            </a:r>
            <a:r>
              <a:rPr lang="en-US" sz="1100" dirty="0">
                <a:solidFill>
                  <a:schemeClr val="lt1"/>
                </a:solidFill>
                <a:latin typeface="Lato"/>
                <a:ea typeface="Lato"/>
                <a:cs typeface="Lato"/>
                <a:sym typeface="Lato"/>
              </a:rPr>
              <a:t> is your ultimate companion in mastering inorganic reactions. Dive into a world where learning feels like playing. Let's embark on this journey together and make mastering inorganic reactions a breeze!"</a:t>
            </a:r>
            <a:endParaRPr sz="1100" dirty="0">
              <a:solidFill>
                <a:schemeClr val="lt1"/>
              </a:solidFill>
              <a:latin typeface="Lato"/>
              <a:ea typeface="Lato"/>
              <a:cs typeface="Lato"/>
              <a:sym typeface="Lato"/>
            </a:endParaRPr>
          </a:p>
        </p:txBody>
      </p:sp>
    </p:spTree>
    <p:extLst>
      <p:ext uri="{BB962C8B-B14F-4D97-AF65-F5344CB8AC3E}">
        <p14:creationId xmlns:p14="http://schemas.microsoft.com/office/powerpoint/2010/main" val="2060652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latin typeface="Lato"/>
                <a:ea typeface="Lato"/>
                <a:cs typeface="Lato"/>
                <a:sym typeface="Lato"/>
              </a:rPr>
              <a:t>About Us</a:t>
            </a:r>
            <a:endParaRPr sz="1300" dirty="0">
              <a:solidFill>
                <a:schemeClr val="lt1"/>
              </a:solidFill>
              <a:latin typeface="Lato"/>
              <a:ea typeface="Lato"/>
              <a:cs typeface="Lato"/>
              <a:sym typeface="Lato"/>
            </a:endParaRPr>
          </a:p>
        </p:txBody>
      </p:sp>
      <p:pic>
        <p:nvPicPr>
          <p:cNvPr id="5" name="Picture 4">
            <a:extLst>
              <a:ext uri="{FF2B5EF4-FFF2-40B4-BE49-F238E27FC236}">
                <a16:creationId xmlns:a16="http://schemas.microsoft.com/office/drawing/2014/main" id="{0261EA17-A469-CCF5-E971-F249A5B810AE}"/>
              </a:ext>
            </a:extLst>
          </p:cNvPr>
          <p:cNvPicPr>
            <a:picLocks noChangeAspect="1"/>
          </p:cNvPicPr>
          <p:nvPr/>
        </p:nvPicPr>
        <p:blipFill rotWithShape="1">
          <a:blip r:embed="rId3"/>
          <a:srcRect t="8114" r="1166" b="11821"/>
          <a:stretch/>
        </p:blipFill>
        <p:spPr>
          <a:xfrm>
            <a:off x="53340" y="716280"/>
            <a:ext cx="9037320" cy="4114800"/>
          </a:xfrm>
          <a:prstGeom prst="rect">
            <a:avLst/>
          </a:prstGeom>
        </p:spPr>
      </p:pic>
    </p:spTree>
    <p:extLst>
      <p:ext uri="{BB962C8B-B14F-4D97-AF65-F5344CB8AC3E}">
        <p14:creationId xmlns:p14="http://schemas.microsoft.com/office/powerpoint/2010/main" val="84386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p:nvPr/>
        </p:nvSpPr>
        <p:spPr>
          <a:xfrm>
            <a:off x="281650" y="133150"/>
            <a:ext cx="8526300" cy="49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Lato"/>
                <a:ea typeface="Lato"/>
                <a:cs typeface="Lato"/>
                <a:sym typeface="Lato"/>
              </a:rPr>
              <a:t>ABOUT US</a:t>
            </a:r>
            <a:endParaRPr sz="1500" b="1">
              <a:solidFill>
                <a:schemeClr val="lt1"/>
              </a:solidFill>
              <a:latin typeface="Lato"/>
              <a:ea typeface="Lato"/>
              <a:cs typeface="Lato"/>
              <a:sym typeface="Lato"/>
            </a:endParaRPr>
          </a:p>
          <a:p>
            <a:pPr marL="0" lvl="0" indent="0" algn="ctr"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Welcome to</a:t>
            </a:r>
            <a:r>
              <a:rPr lang="en" b="1">
                <a:solidFill>
                  <a:schemeClr val="lt1"/>
                </a:solidFill>
                <a:highlight>
                  <a:schemeClr val="dk1"/>
                </a:highlight>
                <a:latin typeface="Roboto"/>
                <a:ea typeface="Roboto"/>
                <a:cs typeface="Roboto"/>
                <a:sym typeface="Roboto"/>
              </a:rPr>
              <a:t> "INORGADECK”</a:t>
            </a:r>
            <a:r>
              <a:rPr lang="en">
                <a:solidFill>
                  <a:schemeClr val="lt1"/>
                </a:solidFill>
                <a:highlight>
                  <a:schemeClr val="dk1"/>
                </a:highlight>
                <a:latin typeface="Roboto"/>
                <a:ea typeface="Roboto"/>
                <a:cs typeface="Roboto"/>
                <a:sym typeface="Roboto"/>
              </a:rPr>
              <a:t> a captivating card game designed to make learning inorganic chemistry reactions engaging and fun! Developed by a team of passionate chemists and game designers, our goal is to blend education with entertainment, creating an immersive experience that brings the world of chemical reactions to your fingertips.</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b="1">
                <a:solidFill>
                  <a:schemeClr val="lt1"/>
                </a:solidFill>
                <a:highlight>
                  <a:schemeClr val="dk1"/>
                </a:highlight>
                <a:latin typeface="Roboto"/>
                <a:ea typeface="Roboto"/>
                <a:cs typeface="Roboto"/>
                <a:sym typeface="Roboto"/>
              </a:rPr>
              <a:t>Our Mission:</a:t>
            </a:r>
            <a:endParaRPr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Our mission is to demystify the world of inorganic chemistry, making it accessible and enjoyable for learners of all levels. We believe that hands-on, interactive learning is the key to understanding complex concepts, and what better way to do this than through the excitement of gameplay?</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b="1">
                <a:solidFill>
                  <a:schemeClr val="lt1"/>
                </a:solidFill>
                <a:highlight>
                  <a:schemeClr val="dk1"/>
                </a:highlight>
                <a:latin typeface="Roboto"/>
                <a:ea typeface="Roboto"/>
                <a:cs typeface="Roboto"/>
                <a:sym typeface="Roboto"/>
              </a:rPr>
              <a:t>Educational Focus:</a:t>
            </a:r>
            <a:endParaRPr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At the core of "INORGADECK" is a commitment to education. Each card is meticulously crafted to represent real-world reactants, products, and conditions found in inorganic reactions. As you play, you'll discover the fascinating properties of elements, the magic of ionic bonding, and the power of catalysts.</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b="1">
                <a:solidFill>
                  <a:schemeClr val="lt1"/>
                </a:solidFill>
                <a:highlight>
                  <a:schemeClr val="dk1"/>
                </a:highlight>
                <a:latin typeface="Roboto"/>
                <a:ea typeface="Roboto"/>
                <a:cs typeface="Roboto"/>
                <a:sym typeface="Roboto"/>
              </a:rPr>
              <a:t>The Inspiration:</a:t>
            </a:r>
            <a:endParaRPr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"INORGADECK" was born out of a desire to transform the often intimidating world of chemical reactions into a dynamic, accessible format. Drawing inspiration from classic card games and the fascinating realm of chemistry, we've crafted a game that not only challenges your strategic thinking but also deepens your understanding of inorganic reactions.</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200">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200">
              <a:solidFill>
                <a:schemeClr val="lt1"/>
              </a:solidFill>
              <a:highlight>
                <a:schemeClr val="dk1"/>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latin typeface="Lato"/>
                <a:ea typeface="Lato"/>
                <a:cs typeface="Lato"/>
                <a:sym typeface="Lato"/>
              </a:rPr>
              <a:t>Insights</a:t>
            </a:r>
            <a:endParaRPr sz="1300" dirty="0">
              <a:solidFill>
                <a:schemeClr val="lt1"/>
              </a:solidFill>
              <a:latin typeface="Lato"/>
              <a:ea typeface="Lato"/>
              <a:cs typeface="Lato"/>
              <a:sym typeface="Lato"/>
            </a:endParaRPr>
          </a:p>
        </p:txBody>
      </p:sp>
      <p:pic>
        <p:nvPicPr>
          <p:cNvPr id="3" name="Picture 2">
            <a:extLst>
              <a:ext uri="{FF2B5EF4-FFF2-40B4-BE49-F238E27FC236}">
                <a16:creationId xmlns:a16="http://schemas.microsoft.com/office/drawing/2014/main" id="{894B8F9F-BCE9-338F-71E2-DEF3BAF0F699}"/>
              </a:ext>
            </a:extLst>
          </p:cNvPr>
          <p:cNvPicPr>
            <a:picLocks noChangeAspect="1"/>
          </p:cNvPicPr>
          <p:nvPr/>
        </p:nvPicPr>
        <p:blipFill rotWithShape="1">
          <a:blip r:embed="rId3"/>
          <a:srcRect t="7700" r="1333" b="7551"/>
          <a:stretch/>
        </p:blipFill>
        <p:spPr>
          <a:xfrm>
            <a:off x="60960" y="548639"/>
            <a:ext cx="9022080" cy="4343401"/>
          </a:xfrm>
          <a:prstGeom prst="rect">
            <a:avLst/>
          </a:prstGeom>
        </p:spPr>
      </p:pic>
    </p:spTree>
    <p:extLst>
      <p:ext uri="{BB962C8B-B14F-4D97-AF65-F5344CB8AC3E}">
        <p14:creationId xmlns:p14="http://schemas.microsoft.com/office/powerpoint/2010/main" val="1171459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251460"/>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latin typeface="Lato"/>
                <a:ea typeface="Lato"/>
                <a:cs typeface="Lato"/>
                <a:sym typeface="Lato"/>
              </a:rPr>
              <a:t>Contact Us</a:t>
            </a:r>
            <a:endParaRPr sz="1300" dirty="0">
              <a:solidFill>
                <a:schemeClr val="lt1"/>
              </a:solidFill>
              <a:latin typeface="Lato"/>
              <a:ea typeface="Lato"/>
              <a:cs typeface="Lato"/>
              <a:sym typeface="Lato"/>
            </a:endParaRPr>
          </a:p>
        </p:txBody>
      </p:sp>
      <p:pic>
        <p:nvPicPr>
          <p:cNvPr id="4" name="Picture 3">
            <a:extLst>
              <a:ext uri="{FF2B5EF4-FFF2-40B4-BE49-F238E27FC236}">
                <a16:creationId xmlns:a16="http://schemas.microsoft.com/office/drawing/2014/main" id="{255496EB-C7F6-B4CF-D9D7-3F394582B676}"/>
              </a:ext>
            </a:extLst>
          </p:cNvPr>
          <p:cNvPicPr>
            <a:picLocks noChangeAspect="1"/>
          </p:cNvPicPr>
          <p:nvPr/>
        </p:nvPicPr>
        <p:blipFill rotWithShape="1">
          <a:blip r:embed="rId3"/>
          <a:srcRect l="750" t="41918" r="1334" b="6336"/>
          <a:stretch/>
        </p:blipFill>
        <p:spPr>
          <a:xfrm>
            <a:off x="95250" y="990600"/>
            <a:ext cx="8953500" cy="2659380"/>
          </a:xfrm>
          <a:prstGeom prst="rect">
            <a:avLst/>
          </a:prstGeom>
        </p:spPr>
      </p:pic>
    </p:spTree>
    <p:extLst>
      <p:ext uri="{BB962C8B-B14F-4D97-AF65-F5344CB8AC3E}">
        <p14:creationId xmlns:p14="http://schemas.microsoft.com/office/powerpoint/2010/main" val="3283609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729763" y="425050"/>
            <a:ext cx="7684475" cy="4458525"/>
          </a:xfrm>
          <a:prstGeom prst="rect">
            <a:avLst/>
          </a:prstGeom>
          <a:noFill/>
          <a:ln>
            <a:noFill/>
          </a:ln>
        </p:spPr>
      </p:pic>
      <p:sp>
        <p:nvSpPr>
          <p:cNvPr id="183" name="Google Shape;183;p19"/>
          <p:cNvSpPr txBox="1"/>
          <p:nvPr/>
        </p:nvSpPr>
        <p:spPr>
          <a:xfrm>
            <a:off x="1879400" y="10242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Lato"/>
                <a:ea typeface="Lato"/>
                <a:cs typeface="Lato"/>
                <a:sym typeface="Lato"/>
              </a:rPr>
              <a:t>LOGIN SCREEN</a:t>
            </a:r>
            <a:endParaRPr sz="1300">
              <a:solidFill>
                <a:schemeClr val="lt1"/>
              </a:solidFill>
              <a:latin typeface="Lato"/>
              <a:ea typeface="Lato"/>
              <a:cs typeface="Lato"/>
              <a:sym typeface="Lato"/>
            </a:endParaRPr>
          </a:p>
        </p:txBody>
      </p:sp>
      <p:sp>
        <p:nvSpPr>
          <p:cNvPr id="184" name="Google Shape;184;p19"/>
          <p:cNvSpPr/>
          <p:nvPr/>
        </p:nvSpPr>
        <p:spPr>
          <a:xfrm rot="5400000">
            <a:off x="4621650" y="1811250"/>
            <a:ext cx="990900" cy="530100"/>
          </a:xfrm>
          <a:prstGeom prst="bentUpArrow">
            <a:avLst>
              <a:gd name="adj1" fmla="val 25000"/>
              <a:gd name="adj2" fmla="val 25000"/>
              <a:gd name="adj3" fmla="val 25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 name="Google Shape;185;p19"/>
          <p:cNvSpPr txBox="1"/>
          <p:nvPr/>
        </p:nvSpPr>
        <p:spPr>
          <a:xfrm>
            <a:off x="4736900" y="640200"/>
            <a:ext cx="1997100" cy="752700"/>
          </a:xfrm>
          <a:prstGeom prst="rect">
            <a:avLst/>
          </a:prstGeom>
          <a:solidFill>
            <a:srgbClr val="FF99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Enter your credentials if already registered..Click on signup if a new user.</a:t>
            </a:r>
            <a:endParaRPr sz="13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0"/>
          <p:cNvPicPr preferRelativeResize="0"/>
          <p:nvPr/>
        </p:nvPicPr>
        <p:blipFill>
          <a:blip r:embed="rId3">
            <a:alphaModFix/>
          </a:blip>
          <a:stretch>
            <a:fillRect/>
          </a:stretch>
        </p:blipFill>
        <p:spPr>
          <a:xfrm>
            <a:off x="2970150" y="96675"/>
            <a:ext cx="6098275" cy="4950125"/>
          </a:xfrm>
          <a:prstGeom prst="rect">
            <a:avLst/>
          </a:prstGeom>
          <a:noFill/>
          <a:ln>
            <a:noFill/>
          </a:ln>
        </p:spPr>
      </p:pic>
      <p:sp>
        <p:nvSpPr>
          <p:cNvPr id="191" name="Google Shape;191;p20"/>
          <p:cNvSpPr txBox="1"/>
          <p:nvPr/>
        </p:nvSpPr>
        <p:spPr>
          <a:xfrm>
            <a:off x="220200" y="302125"/>
            <a:ext cx="2519400" cy="44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Welcome to "INORGADECK," a strategic card game where you'll dive into the world of chemistry to create, combine, and learn about fascinating inorganic reactions! Before you begin your journey, let's go through the instructions to ensure you're ready to explore the elements and reactions that await</a:t>
            </a:r>
            <a:endParaRPr>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a:solidFill>
                  <a:schemeClr val="lt1"/>
                </a:solidFill>
                <a:highlight>
                  <a:schemeClr val="dk1"/>
                </a:highlight>
                <a:latin typeface="Roboto"/>
                <a:ea typeface="Roboto"/>
                <a:cs typeface="Roboto"/>
                <a:sym typeface="Roboto"/>
              </a:rPr>
              <a:t>These instructions aim to guide players through the setup, gameplay, and educational aspects of "INORGADECK," setting the stage for an engaging and educational card game experience.</a:t>
            </a:r>
            <a:endParaRPr sz="1500">
              <a:solidFill>
                <a:schemeClr val="lt1"/>
              </a:solidFill>
              <a:highlight>
                <a:schemeClr val="dk1"/>
              </a:highlight>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3369602" y="152400"/>
            <a:ext cx="5774399" cy="4838700"/>
          </a:xfrm>
          <a:prstGeom prst="rect">
            <a:avLst/>
          </a:prstGeom>
          <a:noFill/>
          <a:ln>
            <a:noFill/>
          </a:ln>
        </p:spPr>
      </p:pic>
      <p:sp>
        <p:nvSpPr>
          <p:cNvPr id="197" name="Google Shape;197;p21"/>
          <p:cNvSpPr txBox="1"/>
          <p:nvPr/>
        </p:nvSpPr>
        <p:spPr>
          <a:xfrm>
            <a:off x="389200" y="409675"/>
            <a:ext cx="2811300" cy="45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Timer:It’s located on the top right corner of the screen shown.It will show the remaining time on the screen until the game gets over.</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Decks:There are 3 decks 1)Reactants</a:t>
            </a: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2)Products</a:t>
            </a: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3)Conditions</a:t>
            </a: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Player can view the respective deck by clicking on the respective magnifying glass.</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Feasible reactions made by the player are transferred to the learning bucket.</a:t>
            </a:r>
            <a:endParaRPr sz="16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152400" y="152400"/>
            <a:ext cx="2761711" cy="4838701"/>
          </a:xfrm>
          <a:prstGeom prst="rect">
            <a:avLst/>
          </a:prstGeom>
          <a:noFill/>
          <a:ln>
            <a:noFill/>
          </a:ln>
        </p:spPr>
      </p:pic>
      <p:sp>
        <p:nvSpPr>
          <p:cNvPr id="203" name="Google Shape;203;p22"/>
          <p:cNvSpPr txBox="1"/>
          <p:nvPr/>
        </p:nvSpPr>
        <p:spPr>
          <a:xfrm>
            <a:off x="3446400" y="332875"/>
            <a:ext cx="5115900" cy="43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Here a sample playing card is shown.</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r>
              <a:rPr lang="en" sz="1500">
                <a:solidFill>
                  <a:schemeClr val="lt1"/>
                </a:solidFill>
                <a:highlight>
                  <a:schemeClr val="dk1"/>
                </a:highlight>
                <a:latin typeface="Roboto"/>
                <a:ea typeface="Roboto"/>
                <a:cs typeface="Roboto"/>
                <a:sym typeface="Roboto"/>
              </a:rPr>
              <a:t>Real-World Example: Learn about how sodium bicarbonate  reacts with common substances like water and oxygen, mirroring real chemical reactions</a:t>
            </a:r>
            <a:endParaRPr sz="1500">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500">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r>
              <a:rPr lang="en" sz="1500">
                <a:solidFill>
                  <a:schemeClr val="lt1"/>
                </a:solidFill>
                <a:highlight>
                  <a:schemeClr val="dk1"/>
                </a:highlight>
                <a:latin typeface="Roboto"/>
                <a:ea typeface="Roboto"/>
                <a:cs typeface="Roboto"/>
                <a:sym typeface="Roboto"/>
              </a:rPr>
              <a:t>Concept Reinforcement: Understand the role of sodium bicarbonate as a reactive metal in inorganic chemistry, reinforcing concepts of metal reactivity</a:t>
            </a:r>
            <a:endParaRPr sz="1500">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500">
              <a:solidFill>
                <a:schemeClr val="lt1"/>
              </a:solidFill>
              <a:highlight>
                <a:schemeClr val="dk1"/>
              </a:highlight>
              <a:latin typeface="Roboto"/>
              <a:ea typeface="Roboto"/>
              <a:cs typeface="Roboto"/>
              <a:sym typeface="Roboto"/>
            </a:endParaRPr>
          </a:p>
          <a:p>
            <a:pPr marL="0" lvl="0" indent="0" algn="l" rtl="0">
              <a:lnSpc>
                <a:spcPct val="175000"/>
              </a:lnSpc>
              <a:spcBef>
                <a:spcPts val="0"/>
              </a:spcBef>
              <a:spcAft>
                <a:spcPts val="0"/>
              </a:spcAft>
              <a:buNone/>
            </a:pPr>
            <a:r>
              <a:rPr lang="en" sz="1500">
                <a:solidFill>
                  <a:schemeClr val="lt1"/>
                </a:solidFill>
                <a:highlight>
                  <a:schemeClr val="dk1"/>
                </a:highlight>
                <a:latin typeface="Roboto"/>
                <a:ea typeface="Roboto"/>
                <a:cs typeface="Roboto"/>
                <a:sym typeface="Roboto"/>
              </a:rPr>
              <a:t>This card introduces players to the properties and reactivity of sodium in inorganic reactions, providing a foundation for strategic gameplay and educational insights into real-world chemistry.</a:t>
            </a:r>
            <a:endParaRPr sz="1500">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3"/>
          <p:cNvPicPr preferRelativeResize="0"/>
          <p:nvPr/>
        </p:nvPicPr>
        <p:blipFill>
          <a:blip r:embed="rId3">
            <a:alphaModFix/>
          </a:blip>
          <a:stretch>
            <a:fillRect/>
          </a:stretch>
        </p:blipFill>
        <p:spPr>
          <a:xfrm>
            <a:off x="152400" y="152400"/>
            <a:ext cx="4630576" cy="4838700"/>
          </a:xfrm>
          <a:prstGeom prst="rect">
            <a:avLst/>
          </a:prstGeom>
          <a:noFill/>
          <a:ln>
            <a:noFill/>
          </a:ln>
        </p:spPr>
      </p:pic>
      <p:sp>
        <p:nvSpPr>
          <p:cNvPr id="209" name="Google Shape;209;p23"/>
          <p:cNvSpPr txBox="1"/>
          <p:nvPr/>
        </p:nvSpPr>
        <p:spPr>
          <a:xfrm>
            <a:off x="4936625" y="1147100"/>
            <a:ext cx="3933000" cy="3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This screen shows all the cards available in the reactants deck.</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Each card has an “Add” checkbox  at the bottom.</a:t>
            </a: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Player can select cards by checking the particular checkboxes.</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After selecting the cards click on select option on the top right corner of the window.</a:t>
            </a:r>
            <a:endParaRPr sz="16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p:cNvPicPr preferRelativeResize="0"/>
          <p:nvPr/>
        </p:nvPicPr>
        <p:blipFill>
          <a:blip r:embed="rId3">
            <a:alphaModFix/>
          </a:blip>
          <a:stretch>
            <a:fillRect/>
          </a:stretch>
        </p:blipFill>
        <p:spPr>
          <a:xfrm>
            <a:off x="152400" y="152400"/>
            <a:ext cx="4922475" cy="4838700"/>
          </a:xfrm>
          <a:prstGeom prst="rect">
            <a:avLst/>
          </a:prstGeom>
          <a:noFill/>
          <a:ln>
            <a:noFill/>
          </a:ln>
        </p:spPr>
      </p:pic>
      <p:sp>
        <p:nvSpPr>
          <p:cNvPr id="215" name="Google Shape;215;p24"/>
          <p:cNvSpPr txBox="1"/>
          <p:nvPr/>
        </p:nvSpPr>
        <p:spPr>
          <a:xfrm>
            <a:off x="5243875" y="1823050"/>
            <a:ext cx="3134100" cy="10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lt1"/>
                </a:solidFill>
                <a:latin typeface="Lato"/>
                <a:ea typeface="Lato"/>
                <a:cs typeface="Lato"/>
                <a:sym typeface="Lato"/>
              </a:rPr>
              <a:t>This screen shows all the feasible reactions made by the player.</a:t>
            </a:r>
            <a:endParaRPr sz="19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p:nvPr/>
        </p:nvSpPr>
        <p:spPr>
          <a:xfrm>
            <a:off x="892650" y="40575"/>
            <a:ext cx="7358700" cy="553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 sz="1700" dirty="0">
                <a:solidFill>
                  <a:schemeClr val="lt1"/>
                </a:solidFill>
              </a:rPr>
              <a:t>Benefits of Gamified Learning</a:t>
            </a:r>
            <a:endParaRPr sz="1700" dirty="0">
              <a:solidFill>
                <a:schemeClr val="lt1"/>
              </a:solidFill>
            </a:endParaRPr>
          </a:p>
          <a:p>
            <a:pPr marL="0" lvl="0" indent="0" algn="l" rtl="0">
              <a:spcBef>
                <a:spcPts val="400"/>
              </a:spcBef>
              <a:spcAft>
                <a:spcPts val="0"/>
              </a:spcAft>
              <a:buNone/>
            </a:pPr>
            <a:endParaRPr sz="1300" dirty="0">
              <a:solidFill>
                <a:schemeClr val="lt1"/>
              </a:solidFill>
              <a:latin typeface="Lato"/>
              <a:ea typeface="Lato"/>
              <a:cs typeface="Lato"/>
              <a:sym typeface="Lato"/>
            </a:endParaRPr>
          </a:p>
        </p:txBody>
      </p:sp>
      <p:sp>
        <p:nvSpPr>
          <p:cNvPr id="221" name="Google Shape;221;p25"/>
          <p:cNvSpPr txBox="1"/>
          <p:nvPr/>
        </p:nvSpPr>
        <p:spPr>
          <a:xfrm>
            <a:off x="878816" y="2712999"/>
            <a:ext cx="1935600" cy="187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00" b="1">
                <a:solidFill>
                  <a:schemeClr val="lt1"/>
                </a:solidFill>
              </a:rPr>
              <a:t>Collaborative Learning</a:t>
            </a:r>
            <a:endParaRPr sz="1000" b="1">
              <a:solidFill>
                <a:schemeClr val="lt1"/>
              </a:solidFill>
            </a:endParaRPr>
          </a:p>
          <a:p>
            <a:pPr marL="0" lvl="0" indent="0" algn="l" rtl="0">
              <a:lnSpc>
                <a:spcPct val="115000"/>
              </a:lnSpc>
              <a:spcBef>
                <a:spcPts val="1200"/>
              </a:spcBef>
              <a:spcAft>
                <a:spcPts val="0"/>
              </a:spcAft>
              <a:buNone/>
            </a:pPr>
            <a:r>
              <a:rPr lang="en" sz="1100">
                <a:solidFill>
                  <a:schemeClr val="lt1"/>
                </a:solidFill>
              </a:rPr>
              <a:t>The game encourages collaborative problem-solving, communication, and teamwork, fostering a supportive learning environment.</a:t>
            </a:r>
            <a:endParaRPr sz="1100">
              <a:solidFill>
                <a:schemeClr val="lt1"/>
              </a:solidFill>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sp>
        <p:nvSpPr>
          <p:cNvPr id="222" name="Google Shape;222;p25"/>
          <p:cNvSpPr txBox="1"/>
          <p:nvPr/>
        </p:nvSpPr>
        <p:spPr>
          <a:xfrm>
            <a:off x="3281341" y="2736099"/>
            <a:ext cx="1935600" cy="182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00" b="1">
                <a:solidFill>
                  <a:schemeClr val="lt1"/>
                </a:solidFill>
              </a:rPr>
              <a:t>Positive Learning Experience</a:t>
            </a:r>
            <a:endParaRPr sz="1000" b="1">
              <a:solidFill>
                <a:schemeClr val="lt1"/>
              </a:solidFill>
            </a:endParaRPr>
          </a:p>
          <a:p>
            <a:pPr marL="0" lvl="0" indent="0" algn="l" rtl="0">
              <a:lnSpc>
                <a:spcPct val="115000"/>
              </a:lnSpc>
              <a:spcBef>
                <a:spcPts val="1200"/>
              </a:spcBef>
              <a:spcAft>
                <a:spcPts val="0"/>
              </a:spcAft>
              <a:buNone/>
            </a:pPr>
            <a:r>
              <a:rPr lang="en" sz="1100">
                <a:solidFill>
                  <a:schemeClr val="lt1"/>
                </a:solidFill>
              </a:rPr>
              <a:t>By integrating play into the learning process, students experience a positive and enjoyable approach to studying inorganic reactions.</a:t>
            </a:r>
            <a:endParaRPr sz="1100">
              <a:solidFill>
                <a:schemeClr val="lt1"/>
              </a:solidFill>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sp>
        <p:nvSpPr>
          <p:cNvPr id="223" name="Google Shape;223;p25"/>
          <p:cNvSpPr txBox="1"/>
          <p:nvPr/>
        </p:nvSpPr>
        <p:spPr>
          <a:xfrm>
            <a:off x="5960378" y="2782149"/>
            <a:ext cx="2120100" cy="17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00" b="1">
                <a:solidFill>
                  <a:schemeClr val="lt1"/>
                </a:solidFill>
              </a:rPr>
              <a:t>Engagement and Motivation</a:t>
            </a:r>
            <a:endParaRPr sz="1000" b="1">
              <a:solidFill>
                <a:schemeClr val="lt1"/>
              </a:solidFill>
            </a:endParaRPr>
          </a:p>
          <a:p>
            <a:pPr marL="0" lvl="0" indent="0" algn="l" rtl="0">
              <a:lnSpc>
                <a:spcPct val="115000"/>
              </a:lnSpc>
              <a:spcBef>
                <a:spcPts val="1200"/>
              </a:spcBef>
              <a:spcAft>
                <a:spcPts val="0"/>
              </a:spcAft>
              <a:buNone/>
            </a:pPr>
            <a:r>
              <a:rPr lang="en" sz="1100">
                <a:solidFill>
                  <a:schemeClr val="lt1"/>
                </a:solidFill>
              </a:rPr>
              <a:t>Gamified learning experiences, such as the card game, enhance engagement and motivation, leading to improved knowledge retention.</a:t>
            </a:r>
            <a:endParaRPr sz="1100">
              <a:solidFill>
                <a:schemeClr val="lt1"/>
              </a:solidFill>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pic>
        <p:nvPicPr>
          <p:cNvPr id="224" name="Google Shape;224;p25"/>
          <p:cNvPicPr preferRelativeResize="0"/>
          <p:nvPr/>
        </p:nvPicPr>
        <p:blipFill>
          <a:blip r:embed="rId3">
            <a:alphaModFix/>
          </a:blip>
          <a:stretch>
            <a:fillRect/>
          </a:stretch>
        </p:blipFill>
        <p:spPr>
          <a:xfrm>
            <a:off x="798577" y="884799"/>
            <a:ext cx="1835100" cy="1828200"/>
          </a:xfrm>
          <a:prstGeom prst="rect">
            <a:avLst/>
          </a:prstGeom>
          <a:noFill/>
          <a:ln>
            <a:noFill/>
          </a:ln>
        </p:spPr>
      </p:pic>
      <p:pic>
        <p:nvPicPr>
          <p:cNvPr id="225" name="Google Shape;225;p25"/>
          <p:cNvPicPr preferRelativeResize="0"/>
          <p:nvPr/>
        </p:nvPicPr>
        <p:blipFill>
          <a:blip r:embed="rId4">
            <a:alphaModFix/>
          </a:blip>
          <a:stretch>
            <a:fillRect/>
          </a:stretch>
        </p:blipFill>
        <p:spPr>
          <a:xfrm>
            <a:off x="3189091" y="884799"/>
            <a:ext cx="2120100" cy="1828200"/>
          </a:xfrm>
          <a:prstGeom prst="rect">
            <a:avLst/>
          </a:prstGeom>
          <a:noFill/>
          <a:ln>
            <a:noFill/>
          </a:ln>
        </p:spPr>
      </p:pic>
      <p:pic>
        <p:nvPicPr>
          <p:cNvPr id="226" name="Google Shape;226;p25"/>
          <p:cNvPicPr preferRelativeResize="0"/>
          <p:nvPr/>
        </p:nvPicPr>
        <p:blipFill>
          <a:blip r:embed="rId5">
            <a:alphaModFix/>
          </a:blip>
          <a:stretch>
            <a:fillRect/>
          </a:stretch>
        </p:blipFill>
        <p:spPr>
          <a:xfrm>
            <a:off x="5960378" y="807999"/>
            <a:ext cx="2377074" cy="182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p:nvPr/>
        </p:nvSpPr>
        <p:spPr>
          <a:xfrm>
            <a:off x="3523225" y="317500"/>
            <a:ext cx="5223300" cy="43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Lato"/>
                <a:ea typeface="Lato"/>
                <a:cs typeface="Lato"/>
                <a:sym typeface="Lato"/>
              </a:rPr>
              <a:t>CONCLUSION</a:t>
            </a:r>
            <a:endParaRPr sz="1800" dirty="0">
              <a:solidFill>
                <a:schemeClr val="lt1"/>
              </a:solidFill>
              <a:latin typeface="Lato"/>
              <a:ea typeface="Lato"/>
              <a:cs typeface="Lato"/>
              <a:sym typeface="Lato"/>
            </a:endParaRPr>
          </a:p>
          <a:p>
            <a:pPr marL="0" lvl="0" indent="0" algn="l" rtl="0">
              <a:lnSpc>
                <a:spcPct val="115000"/>
              </a:lnSpc>
              <a:spcBef>
                <a:spcPts val="1100"/>
              </a:spcBef>
              <a:spcAft>
                <a:spcPts val="0"/>
              </a:spcAft>
              <a:buNone/>
            </a:pPr>
            <a:r>
              <a:rPr lang="en" sz="1300" b="1" dirty="0">
                <a:solidFill>
                  <a:schemeClr val="lt1"/>
                </a:solidFill>
              </a:rPr>
              <a:t>Continued Innovation</a:t>
            </a:r>
            <a:endParaRPr sz="1300" b="1" dirty="0">
              <a:solidFill>
                <a:schemeClr val="lt1"/>
              </a:solidFill>
            </a:endParaRPr>
          </a:p>
          <a:p>
            <a:pPr marL="0" lvl="0" indent="0" algn="l" rtl="0">
              <a:lnSpc>
                <a:spcPct val="115000"/>
              </a:lnSpc>
              <a:spcBef>
                <a:spcPts val="1200"/>
              </a:spcBef>
              <a:spcAft>
                <a:spcPts val="0"/>
              </a:spcAft>
              <a:buNone/>
            </a:pPr>
            <a:r>
              <a:rPr lang="en" dirty="0">
                <a:solidFill>
                  <a:schemeClr val="lt1"/>
                </a:solidFill>
              </a:rPr>
              <a:t>The integration of gamification in inorganic chemistry education presents opportunities for continued innovation and the development of new educational tools.</a:t>
            </a:r>
            <a:endParaRPr dirty="0">
              <a:solidFill>
                <a:schemeClr val="lt1"/>
              </a:solidFill>
            </a:endParaRPr>
          </a:p>
          <a:p>
            <a:pPr marL="0" lvl="0" indent="0" algn="l" rtl="0">
              <a:lnSpc>
                <a:spcPct val="115000"/>
              </a:lnSpc>
              <a:spcBef>
                <a:spcPts val="1200"/>
              </a:spcBef>
              <a:spcAft>
                <a:spcPts val="0"/>
              </a:spcAft>
              <a:buNone/>
            </a:pPr>
            <a:r>
              <a:rPr lang="en" sz="1300" b="1" dirty="0">
                <a:solidFill>
                  <a:schemeClr val="lt1"/>
                </a:solidFill>
              </a:rPr>
              <a:t>Empowering Learners</a:t>
            </a:r>
            <a:endParaRPr sz="1300" b="1" dirty="0">
              <a:solidFill>
                <a:schemeClr val="lt1"/>
              </a:solidFill>
            </a:endParaRPr>
          </a:p>
          <a:p>
            <a:pPr marL="0" lvl="0" indent="0" algn="l" rtl="0">
              <a:lnSpc>
                <a:spcPct val="115000"/>
              </a:lnSpc>
              <a:spcBef>
                <a:spcPts val="1200"/>
              </a:spcBef>
              <a:spcAft>
                <a:spcPts val="0"/>
              </a:spcAft>
              <a:buNone/>
            </a:pPr>
            <a:r>
              <a:rPr lang="en" dirty="0">
                <a:solidFill>
                  <a:schemeClr val="lt1"/>
                </a:solidFill>
              </a:rPr>
              <a:t>By embracing gamified learning experiences, educators can empower learners to engage with complex subjects in a dynamic and impactful manner.</a:t>
            </a:r>
            <a:endParaRPr dirty="0">
              <a:solidFill>
                <a:schemeClr val="lt1"/>
              </a:solidFill>
            </a:endParaRPr>
          </a:p>
          <a:p>
            <a:pPr marL="0" lvl="0" indent="0" algn="l" rtl="0">
              <a:lnSpc>
                <a:spcPct val="115000"/>
              </a:lnSpc>
              <a:spcBef>
                <a:spcPts val="1200"/>
              </a:spcBef>
              <a:spcAft>
                <a:spcPts val="0"/>
              </a:spcAft>
              <a:buNone/>
            </a:pPr>
            <a:r>
              <a:rPr lang="en" sz="1300" b="1" dirty="0">
                <a:solidFill>
                  <a:schemeClr val="lt1"/>
                </a:solidFill>
              </a:rPr>
              <a:t>Closing Remarks</a:t>
            </a:r>
            <a:endParaRPr sz="1300" b="1" dirty="0">
              <a:solidFill>
                <a:schemeClr val="lt1"/>
              </a:solidFill>
            </a:endParaRPr>
          </a:p>
          <a:p>
            <a:pPr marL="0" lvl="0" indent="0" algn="l" rtl="0">
              <a:lnSpc>
                <a:spcPct val="115000"/>
              </a:lnSpc>
              <a:spcBef>
                <a:spcPts val="1200"/>
              </a:spcBef>
              <a:spcAft>
                <a:spcPts val="0"/>
              </a:spcAft>
              <a:buNone/>
            </a:pPr>
            <a:r>
              <a:rPr lang="en" dirty="0">
                <a:solidFill>
                  <a:schemeClr val="lt1"/>
                </a:solidFill>
              </a:rPr>
              <a:t>The presentation concludes with a call to embrace gamified learning as a catalyst for transforming the educational landscape and fostering a deeper appreciation for inorganic chemistry.</a:t>
            </a:r>
            <a:endParaRPr dirty="0">
              <a:solidFill>
                <a:schemeClr val="lt1"/>
              </a:solidFill>
            </a:endParaRPr>
          </a:p>
          <a:p>
            <a:pPr marL="0" lvl="0" indent="0" algn="l" rtl="0">
              <a:spcBef>
                <a:spcPts val="1200"/>
              </a:spcBef>
              <a:spcAft>
                <a:spcPts val="0"/>
              </a:spcAft>
              <a:buNone/>
            </a:pPr>
            <a:endParaRPr sz="1800" dirty="0">
              <a:solidFill>
                <a:schemeClr val="lt1"/>
              </a:solidFill>
              <a:latin typeface="Lato"/>
              <a:ea typeface="Lato"/>
              <a:cs typeface="Lato"/>
              <a:sym typeface="Lato"/>
            </a:endParaRPr>
          </a:p>
        </p:txBody>
      </p:sp>
      <p:pic>
        <p:nvPicPr>
          <p:cNvPr id="232" name="Google Shape;232;p26"/>
          <p:cNvPicPr preferRelativeResize="0"/>
          <p:nvPr/>
        </p:nvPicPr>
        <p:blipFill>
          <a:blip r:embed="rId3">
            <a:alphaModFix/>
          </a:blip>
          <a:stretch>
            <a:fillRect/>
          </a:stretch>
        </p:blipFill>
        <p:spPr>
          <a:xfrm>
            <a:off x="128560" y="0"/>
            <a:ext cx="3218425" cy="2719250"/>
          </a:xfrm>
          <a:prstGeom prst="rect">
            <a:avLst/>
          </a:prstGeom>
          <a:noFill/>
          <a:ln>
            <a:noFill/>
          </a:ln>
        </p:spPr>
      </p:pic>
      <p:sp>
        <p:nvSpPr>
          <p:cNvPr id="3" name="Google Shape;220;p25">
            <a:extLst>
              <a:ext uri="{FF2B5EF4-FFF2-40B4-BE49-F238E27FC236}">
                <a16:creationId xmlns:a16="http://schemas.microsoft.com/office/drawing/2014/main" id="{07BCD255-B084-0A74-3737-DC6E4E5D2800}"/>
              </a:ext>
            </a:extLst>
          </p:cNvPr>
          <p:cNvSpPr txBox="1"/>
          <p:nvPr/>
        </p:nvSpPr>
        <p:spPr>
          <a:xfrm>
            <a:off x="128560" y="2815950"/>
            <a:ext cx="3394665" cy="225425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en-IN" b="1" dirty="0" err="1">
                <a:solidFill>
                  <a:schemeClr val="lt1"/>
                </a:solidFill>
                <a:latin typeface="Lato"/>
                <a:ea typeface="Lato"/>
                <a:cs typeface="Lato"/>
                <a:sym typeface="Lato"/>
              </a:rPr>
              <a:t>Github</a:t>
            </a:r>
            <a:r>
              <a:rPr lang="en-IN" b="1" dirty="0">
                <a:solidFill>
                  <a:schemeClr val="lt1"/>
                </a:solidFill>
                <a:latin typeface="Lato"/>
                <a:ea typeface="Lato"/>
                <a:cs typeface="Lato"/>
                <a:sym typeface="Lato"/>
              </a:rPr>
              <a:t> link for the code:</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4"/>
              </a:rPr>
              <a:t>Click Here</a:t>
            </a:r>
            <a:endParaRPr lang="en-IN" b="1" dirty="0">
              <a:solidFill>
                <a:schemeClr val="lt1"/>
              </a:solidFill>
              <a:latin typeface="Lato"/>
              <a:ea typeface="Lato"/>
              <a:cs typeface="Lato"/>
              <a:sym typeface="Lato"/>
            </a:endParaRPr>
          </a:p>
          <a:p>
            <a:pPr marL="0" lvl="0" indent="0" algn="l" rtl="0">
              <a:spcBef>
                <a:spcPts val="400"/>
              </a:spcBef>
              <a:spcAft>
                <a:spcPts val="0"/>
              </a:spcAft>
              <a:buNone/>
            </a:pPr>
            <a:endParaRPr lang="en-IN" b="1" dirty="0">
              <a:solidFill>
                <a:schemeClr val="lt1"/>
              </a:solidFill>
              <a:latin typeface="Lato"/>
              <a:ea typeface="Lato"/>
              <a:cs typeface="Lato"/>
              <a:sym typeface="Lato"/>
            </a:endParaRPr>
          </a:p>
          <a:p>
            <a:pPr marL="0" lvl="0" indent="0" algn="l" rtl="0">
              <a:spcBef>
                <a:spcPts val="400"/>
              </a:spcBef>
              <a:spcAft>
                <a:spcPts val="0"/>
              </a:spcAft>
              <a:buNone/>
            </a:pPr>
            <a:r>
              <a:rPr lang="en-IN" b="1" dirty="0">
                <a:solidFill>
                  <a:schemeClr val="lt1"/>
                </a:solidFill>
                <a:latin typeface="Lato"/>
                <a:ea typeface="Lato"/>
                <a:cs typeface="Lato"/>
                <a:sym typeface="Lato"/>
              </a:rPr>
              <a:t>Open the below link to play the game:</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5"/>
              </a:rPr>
              <a:t>Click Here</a:t>
            </a:r>
            <a:br>
              <a:rPr lang="en-IN" b="1" dirty="0">
                <a:solidFill>
                  <a:schemeClr val="lt1"/>
                </a:solidFill>
                <a:latin typeface="Lato"/>
                <a:ea typeface="Lato"/>
                <a:cs typeface="Lato"/>
                <a:sym typeface="Lato"/>
              </a:rPr>
            </a:b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rPr>
              <a:t>Watch the video to see the sample gameplay:</a:t>
            </a:r>
            <a:br>
              <a:rPr lang="en-IN" b="1" dirty="0">
                <a:solidFill>
                  <a:schemeClr val="lt1"/>
                </a:solidFill>
                <a:latin typeface="Lato"/>
                <a:ea typeface="Lato"/>
                <a:cs typeface="Lato"/>
                <a:sym typeface="Lato"/>
              </a:rPr>
            </a:br>
            <a:r>
              <a:rPr lang="en-IN" b="1" dirty="0">
                <a:solidFill>
                  <a:schemeClr val="lt1"/>
                </a:solidFill>
                <a:latin typeface="Lato"/>
                <a:ea typeface="Lato"/>
                <a:cs typeface="Lato"/>
                <a:sym typeface="Lato"/>
                <a:hlinkClick r:id="rId6"/>
              </a:rPr>
              <a:t>Click Here</a:t>
            </a:r>
            <a:endParaRPr lang="en-IN" b="1" dirty="0">
              <a:solidFill>
                <a:schemeClr val="lt1"/>
              </a:solidFill>
              <a:latin typeface="Lato"/>
              <a:ea typeface="Lato"/>
              <a:cs typeface="Lato"/>
              <a:sym typeface="Lato"/>
            </a:endParaRPr>
          </a:p>
          <a:p>
            <a:pPr marL="0" lvl="0" indent="0" algn="l" rtl="0">
              <a:spcBef>
                <a:spcPts val="400"/>
              </a:spcBef>
              <a:spcAft>
                <a:spcPts val="0"/>
              </a:spcAft>
              <a:buNone/>
            </a:pPr>
            <a:endParaRPr b="1" dirty="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p:nvPr/>
        </p:nvSpPr>
        <p:spPr>
          <a:xfrm>
            <a:off x="81925" y="0"/>
            <a:ext cx="5684400" cy="501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a:solidFill>
                  <a:schemeClr val="lt1"/>
                </a:solidFill>
                <a:highlight>
                  <a:schemeClr val="dk1"/>
                </a:highlight>
                <a:latin typeface="Roboto"/>
                <a:ea typeface="Roboto"/>
                <a:cs typeface="Roboto"/>
                <a:sym typeface="Roboto"/>
              </a:rPr>
              <a:t>Why Play "INORGADECK"?</a:t>
            </a:r>
            <a:endParaRPr>
              <a:solidFill>
                <a:schemeClr val="lt1"/>
              </a:solidFill>
              <a:highlight>
                <a:schemeClr val="dk1"/>
              </a:highlight>
              <a:latin typeface="Roboto"/>
              <a:ea typeface="Roboto"/>
              <a:cs typeface="Roboto"/>
              <a:sym typeface="Roboto"/>
            </a:endParaRPr>
          </a:p>
          <a:p>
            <a:pPr marL="457200" lvl="0" indent="-317500" algn="l" rtl="0">
              <a:lnSpc>
                <a:spcPct val="115000"/>
              </a:lnSpc>
              <a:spcBef>
                <a:spcPts val="1500"/>
              </a:spcBef>
              <a:spcAft>
                <a:spcPts val="0"/>
              </a:spcAft>
              <a:buClr>
                <a:schemeClr val="lt1"/>
              </a:buClr>
              <a:buSzPts val="1400"/>
              <a:buFont typeface="Roboto"/>
              <a:buChar char="●"/>
            </a:pPr>
            <a:r>
              <a:rPr lang="en" b="1">
                <a:solidFill>
                  <a:schemeClr val="lt1"/>
                </a:solidFill>
                <a:highlight>
                  <a:schemeClr val="dk1"/>
                </a:highlight>
                <a:latin typeface="Roboto"/>
                <a:ea typeface="Roboto"/>
                <a:cs typeface="Roboto"/>
                <a:sym typeface="Roboto"/>
              </a:rPr>
              <a:t>Learn Through Play:</a:t>
            </a:r>
            <a:r>
              <a:rPr lang="en">
                <a:solidFill>
                  <a:schemeClr val="lt1"/>
                </a:solidFill>
                <a:highlight>
                  <a:schemeClr val="dk1"/>
                </a:highlight>
                <a:latin typeface="Roboto"/>
                <a:ea typeface="Roboto"/>
                <a:cs typeface="Roboto"/>
                <a:sym typeface="Roboto"/>
              </a:rPr>
              <a:t> Experience the joy of learning as you play! Every move you make in the game mirrors real chemical reactions, reinforcing key concepts in a memorable way.</a:t>
            </a:r>
            <a:endParaRPr>
              <a:solidFill>
                <a:schemeClr val="lt1"/>
              </a:solidFill>
              <a:highlight>
                <a:schemeClr val="dk1"/>
              </a:highlight>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b="1">
                <a:solidFill>
                  <a:schemeClr val="lt1"/>
                </a:solidFill>
                <a:highlight>
                  <a:schemeClr val="dk1"/>
                </a:highlight>
                <a:latin typeface="Roboto"/>
                <a:ea typeface="Roboto"/>
                <a:cs typeface="Roboto"/>
                <a:sym typeface="Roboto"/>
              </a:rPr>
              <a:t>Strategic Thinking:</a:t>
            </a:r>
            <a:r>
              <a:rPr lang="en">
                <a:solidFill>
                  <a:schemeClr val="lt1"/>
                </a:solidFill>
                <a:highlight>
                  <a:schemeClr val="dk1"/>
                </a:highlight>
                <a:latin typeface="Roboto"/>
                <a:ea typeface="Roboto"/>
                <a:cs typeface="Roboto"/>
                <a:sym typeface="Roboto"/>
              </a:rPr>
              <a:t> Sharpen your strategic thinking as you plan reactions, anticipate opponents' moves, and create chains of reactions for maximum points.</a:t>
            </a:r>
            <a:endParaRPr>
              <a:solidFill>
                <a:schemeClr val="lt1"/>
              </a:solidFill>
              <a:highlight>
                <a:schemeClr val="dk1"/>
              </a:highlight>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b="1">
                <a:solidFill>
                  <a:schemeClr val="lt1"/>
                </a:solidFill>
                <a:highlight>
                  <a:schemeClr val="dk1"/>
                </a:highlight>
                <a:latin typeface="Roboto"/>
                <a:ea typeface="Roboto"/>
                <a:cs typeface="Roboto"/>
                <a:sym typeface="Roboto"/>
              </a:rPr>
              <a:t>Hands-On Chemistry: </a:t>
            </a:r>
            <a:r>
              <a:rPr lang="en">
                <a:solidFill>
                  <a:schemeClr val="lt1"/>
                </a:solidFill>
                <a:highlight>
                  <a:schemeClr val="dk1"/>
                </a:highlight>
                <a:latin typeface="Roboto"/>
                <a:ea typeface="Roboto"/>
                <a:cs typeface="Roboto"/>
                <a:sym typeface="Roboto"/>
              </a:rPr>
              <a:t>No textbooks needed! "INORGADECK" puts the elements in your hands, letting you experiment with reactions and discover the outcomes firsthand.</a:t>
            </a:r>
            <a:endParaRPr>
              <a:solidFill>
                <a:schemeClr val="lt1"/>
              </a:solidFill>
              <a:highlight>
                <a:schemeClr val="dk1"/>
              </a:highlight>
              <a:latin typeface="Roboto"/>
              <a:ea typeface="Roboto"/>
              <a:cs typeface="Roboto"/>
              <a:sym typeface="Roboto"/>
            </a:endParaRPr>
          </a:p>
          <a:p>
            <a:pPr marL="0" lvl="0" indent="0" algn="l" rtl="0">
              <a:spcBef>
                <a:spcPts val="1200"/>
              </a:spcBef>
              <a:spcAft>
                <a:spcPts val="0"/>
              </a:spcAft>
              <a:buNone/>
            </a:pPr>
            <a:r>
              <a:rPr lang="en" b="1">
                <a:solidFill>
                  <a:schemeClr val="lt1"/>
                </a:solidFill>
                <a:highlight>
                  <a:schemeClr val="dk1"/>
                </a:highlight>
                <a:latin typeface="Roboto"/>
                <a:ea typeface="Roboto"/>
                <a:cs typeface="Roboto"/>
                <a:sym typeface="Roboto"/>
              </a:rPr>
              <a:t>Join the Chemistry Adventure:</a:t>
            </a:r>
            <a:endParaRPr b="1">
              <a:solidFill>
                <a:schemeClr val="lt1"/>
              </a:solidFill>
              <a:highlight>
                <a:schemeClr val="dk1"/>
              </a:highlight>
              <a:latin typeface="Roboto"/>
              <a:ea typeface="Roboto"/>
              <a:cs typeface="Roboto"/>
              <a:sym typeface="Roboto"/>
            </a:endParaRPr>
          </a:p>
          <a:p>
            <a:pPr marL="0" lvl="0" indent="0" algn="l" rtl="0">
              <a:lnSpc>
                <a:spcPct val="115000"/>
              </a:lnSpc>
              <a:spcBef>
                <a:spcPts val="1500"/>
              </a:spcBef>
              <a:spcAft>
                <a:spcPts val="0"/>
              </a:spcAft>
              <a:buNone/>
            </a:pPr>
            <a:r>
              <a:rPr lang="en">
                <a:solidFill>
                  <a:schemeClr val="lt1"/>
                </a:solidFill>
                <a:highlight>
                  <a:schemeClr val="dk1"/>
                </a:highlight>
                <a:latin typeface="Roboto"/>
                <a:ea typeface="Roboto"/>
                <a:cs typeface="Roboto"/>
                <a:sym typeface="Roboto"/>
              </a:rPr>
              <a:t>Are you ready to embark on an exciting journey through the world of inorganic reactions? Gather your friends, dive into the world of elements, and let the reactions begin! With "INORGADECK," chemistry is not just a subject—it's an adventure waiting to be explored.</a:t>
            </a:r>
            <a:endParaRPr>
              <a:solidFill>
                <a:schemeClr val="lt1"/>
              </a:solidFill>
              <a:highlight>
                <a:schemeClr val="dk1"/>
              </a:highlight>
              <a:latin typeface="Roboto"/>
              <a:ea typeface="Roboto"/>
              <a:cs typeface="Roboto"/>
              <a:sym typeface="Roboto"/>
            </a:endParaRPr>
          </a:p>
          <a:p>
            <a:pPr marL="0" lvl="0" indent="0" algn="l" rtl="0">
              <a:lnSpc>
                <a:spcPct val="115000"/>
              </a:lnSpc>
              <a:spcBef>
                <a:spcPts val="1500"/>
              </a:spcBef>
              <a:spcAft>
                <a:spcPts val="0"/>
              </a:spcAft>
              <a:buNone/>
            </a:pPr>
            <a:r>
              <a:rPr lang="en">
                <a:solidFill>
                  <a:schemeClr val="lt1"/>
                </a:solidFill>
                <a:highlight>
                  <a:schemeClr val="dk1"/>
                </a:highlight>
                <a:latin typeface="Roboto"/>
                <a:ea typeface="Roboto"/>
                <a:cs typeface="Roboto"/>
                <a:sym typeface="Roboto"/>
              </a:rPr>
              <a:t>Thank you for choosing "INORGADECK"! Let's React, Learn, and Have Fun!</a:t>
            </a:r>
            <a:endParaRPr>
              <a:solidFill>
                <a:schemeClr val="lt1"/>
              </a:solidFill>
              <a:highlight>
                <a:schemeClr val="dk1"/>
              </a:highlight>
              <a:latin typeface="Roboto"/>
              <a:ea typeface="Roboto"/>
              <a:cs typeface="Roboto"/>
              <a:sym typeface="Roboto"/>
            </a:endParaRPr>
          </a:p>
          <a:p>
            <a:pPr marL="0" lvl="0" indent="0" algn="l" rtl="0">
              <a:lnSpc>
                <a:spcPct val="115000"/>
              </a:lnSpc>
              <a:spcBef>
                <a:spcPts val="1500"/>
              </a:spcBef>
              <a:spcAft>
                <a:spcPts val="0"/>
              </a:spcAft>
              <a:buNone/>
            </a:pPr>
            <a:endParaRPr sz="1100"/>
          </a:p>
          <a:p>
            <a:pPr marL="0" lvl="0" indent="0" algn="l" rtl="0">
              <a:spcBef>
                <a:spcPts val="0"/>
              </a:spcBef>
              <a:spcAft>
                <a:spcPts val="0"/>
              </a:spcAft>
              <a:buNone/>
            </a:pPr>
            <a:endParaRPr sz="1300">
              <a:solidFill>
                <a:schemeClr val="lt1"/>
              </a:solidFill>
              <a:latin typeface="Lato"/>
              <a:ea typeface="Lato"/>
              <a:cs typeface="Lato"/>
              <a:sym typeface="Lato"/>
            </a:endParaRPr>
          </a:p>
        </p:txBody>
      </p:sp>
      <p:pic>
        <p:nvPicPr>
          <p:cNvPr id="148" name="Google Shape;148;p15"/>
          <p:cNvPicPr preferRelativeResize="0"/>
          <p:nvPr/>
        </p:nvPicPr>
        <p:blipFill>
          <a:blip r:embed="rId3">
            <a:alphaModFix/>
          </a:blip>
          <a:stretch>
            <a:fillRect/>
          </a:stretch>
        </p:blipFill>
        <p:spPr>
          <a:xfrm>
            <a:off x="5766325" y="298888"/>
            <a:ext cx="3286850" cy="4420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6"/>
          <p:cNvPicPr preferRelativeResize="0"/>
          <p:nvPr/>
        </p:nvPicPr>
        <p:blipFill>
          <a:blip r:embed="rId3">
            <a:alphaModFix/>
          </a:blip>
          <a:stretch>
            <a:fillRect/>
          </a:stretch>
        </p:blipFill>
        <p:spPr>
          <a:xfrm>
            <a:off x="195510" y="637441"/>
            <a:ext cx="2326150" cy="2008650"/>
          </a:xfrm>
          <a:prstGeom prst="rect">
            <a:avLst/>
          </a:prstGeom>
          <a:noFill/>
          <a:ln>
            <a:noFill/>
          </a:ln>
        </p:spPr>
      </p:pic>
      <p:sp>
        <p:nvSpPr>
          <p:cNvPr id="154" name="Google Shape;154;p16"/>
          <p:cNvSpPr txBox="1"/>
          <p:nvPr/>
        </p:nvSpPr>
        <p:spPr>
          <a:xfrm>
            <a:off x="370910" y="2646091"/>
            <a:ext cx="2258400" cy="193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solidFill>
                  <a:schemeClr val="lt1"/>
                </a:solidFill>
                <a:latin typeface="Lato"/>
                <a:ea typeface="Lato"/>
                <a:cs typeface="Lato"/>
                <a:sym typeface="Lato"/>
              </a:rPr>
              <a:t>Learning Goals</a:t>
            </a:r>
            <a:endParaRPr sz="1300">
              <a:solidFill>
                <a:schemeClr val="lt1"/>
              </a:solidFill>
              <a:latin typeface="Lato"/>
              <a:ea typeface="Lato"/>
              <a:cs typeface="Lato"/>
              <a:sym typeface="Lato"/>
            </a:endParaRPr>
          </a:p>
          <a:p>
            <a:pPr marL="0" lvl="0" indent="0" algn="l" rtl="0">
              <a:lnSpc>
                <a:spcPct val="115000"/>
              </a:lnSpc>
              <a:spcBef>
                <a:spcPts val="1200"/>
              </a:spcBef>
              <a:spcAft>
                <a:spcPts val="0"/>
              </a:spcAft>
              <a:buNone/>
            </a:pPr>
            <a:r>
              <a:rPr lang="en" sz="1300">
                <a:solidFill>
                  <a:schemeClr val="lt1"/>
                </a:solidFill>
                <a:latin typeface="Lato"/>
                <a:ea typeface="Lato"/>
                <a:cs typeface="Lato"/>
                <a:sym typeface="Lato"/>
              </a:rPr>
              <a:t>The card game aims to reinforce understanding of inorganic reactions, including redox processes, acid-base behavior, and complex formation.</a:t>
            </a:r>
            <a:endParaRPr sz="1300">
              <a:solidFill>
                <a:schemeClr val="lt1"/>
              </a:solidFill>
              <a:latin typeface="Lato"/>
              <a:ea typeface="Lato"/>
              <a:cs typeface="Lato"/>
              <a:sym typeface="Lato"/>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pic>
        <p:nvPicPr>
          <p:cNvPr id="155" name="Google Shape;155;p16"/>
          <p:cNvPicPr preferRelativeResize="0"/>
          <p:nvPr/>
        </p:nvPicPr>
        <p:blipFill>
          <a:blip r:embed="rId4">
            <a:alphaModFix/>
          </a:blip>
          <a:stretch>
            <a:fillRect/>
          </a:stretch>
        </p:blipFill>
        <p:spPr>
          <a:xfrm>
            <a:off x="2827135" y="637441"/>
            <a:ext cx="2636277" cy="2008649"/>
          </a:xfrm>
          <a:prstGeom prst="rect">
            <a:avLst/>
          </a:prstGeom>
          <a:noFill/>
          <a:ln>
            <a:noFill/>
          </a:ln>
        </p:spPr>
      </p:pic>
      <p:sp>
        <p:nvSpPr>
          <p:cNvPr id="156" name="Google Shape;156;p16"/>
          <p:cNvSpPr txBox="1"/>
          <p:nvPr/>
        </p:nvSpPr>
        <p:spPr>
          <a:xfrm>
            <a:off x="2859660" y="2699941"/>
            <a:ext cx="2688600" cy="182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a:solidFill>
                  <a:schemeClr val="lt1"/>
                </a:solidFill>
                <a:latin typeface="Lato"/>
                <a:ea typeface="Lato"/>
                <a:cs typeface="Lato"/>
                <a:sym typeface="Lato"/>
              </a:rPr>
              <a:t>Gameplay</a:t>
            </a:r>
            <a:endParaRPr sz="1300">
              <a:solidFill>
                <a:schemeClr val="lt1"/>
              </a:solidFill>
              <a:latin typeface="Lato"/>
              <a:ea typeface="Lato"/>
              <a:cs typeface="Lato"/>
              <a:sym typeface="Lato"/>
            </a:endParaRPr>
          </a:p>
          <a:p>
            <a:pPr marL="0" lvl="0" indent="0" algn="l" rtl="0">
              <a:lnSpc>
                <a:spcPct val="115000"/>
              </a:lnSpc>
              <a:spcBef>
                <a:spcPts val="1200"/>
              </a:spcBef>
              <a:spcAft>
                <a:spcPts val="0"/>
              </a:spcAft>
              <a:buNone/>
            </a:pPr>
            <a:r>
              <a:rPr lang="en" sz="1300">
                <a:solidFill>
                  <a:schemeClr val="lt1"/>
                </a:solidFill>
                <a:latin typeface="Lato"/>
                <a:ea typeface="Lato"/>
                <a:cs typeface="Lato"/>
                <a:sym typeface="Lato"/>
              </a:rPr>
              <a:t>Players engage in activities that simulate inorganic reactions, fostering a hands-on approach to learning key concepts in a dynamic and interactive manner.</a:t>
            </a:r>
            <a:endParaRPr sz="1300">
              <a:solidFill>
                <a:schemeClr val="lt1"/>
              </a:solidFill>
              <a:latin typeface="Lato"/>
              <a:ea typeface="Lato"/>
              <a:cs typeface="Lato"/>
              <a:sym typeface="Lato"/>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pic>
        <p:nvPicPr>
          <p:cNvPr id="157" name="Google Shape;157;p16"/>
          <p:cNvPicPr preferRelativeResize="0"/>
          <p:nvPr/>
        </p:nvPicPr>
        <p:blipFill>
          <a:blip r:embed="rId5">
            <a:alphaModFix/>
          </a:blip>
          <a:stretch>
            <a:fillRect/>
          </a:stretch>
        </p:blipFill>
        <p:spPr>
          <a:xfrm>
            <a:off x="5719960" y="637441"/>
            <a:ext cx="3295201" cy="2008649"/>
          </a:xfrm>
          <a:prstGeom prst="rect">
            <a:avLst/>
          </a:prstGeom>
          <a:noFill/>
          <a:ln>
            <a:noFill/>
          </a:ln>
        </p:spPr>
      </p:pic>
      <p:sp>
        <p:nvSpPr>
          <p:cNvPr id="158" name="Google Shape;158;p16"/>
          <p:cNvSpPr txBox="1"/>
          <p:nvPr/>
        </p:nvSpPr>
        <p:spPr>
          <a:xfrm>
            <a:off x="5778610" y="2699941"/>
            <a:ext cx="3177900" cy="182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200">
                <a:solidFill>
                  <a:schemeClr val="lt1"/>
                </a:solidFill>
              </a:rPr>
              <a:t>Engagement</a:t>
            </a:r>
            <a:endParaRPr sz="1200">
              <a:solidFill>
                <a:schemeClr val="lt1"/>
              </a:solidFill>
            </a:endParaRPr>
          </a:p>
          <a:p>
            <a:pPr marL="0" lvl="0" indent="0" algn="l" rtl="0">
              <a:lnSpc>
                <a:spcPct val="115000"/>
              </a:lnSpc>
              <a:spcBef>
                <a:spcPts val="1200"/>
              </a:spcBef>
              <a:spcAft>
                <a:spcPts val="0"/>
              </a:spcAft>
              <a:buNone/>
            </a:pPr>
            <a:r>
              <a:rPr lang="en" sz="1300">
                <a:solidFill>
                  <a:schemeClr val="lt1"/>
                </a:solidFill>
              </a:rPr>
              <a:t>The game mechanics are designed to encourage active participation, critical thinking, and strategic decision-making related to inorganic chemistry.</a:t>
            </a:r>
            <a:endParaRPr sz="1300">
              <a:solidFill>
                <a:schemeClr val="lt1"/>
              </a:solidFill>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sp>
        <p:nvSpPr>
          <p:cNvPr id="159" name="Google Shape;159;p16"/>
          <p:cNvSpPr txBox="1"/>
          <p:nvPr/>
        </p:nvSpPr>
        <p:spPr>
          <a:xfrm>
            <a:off x="2629310" y="162380"/>
            <a:ext cx="3426000" cy="24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latin typeface="Lato"/>
                <a:ea typeface="Lato"/>
                <a:cs typeface="Lato"/>
                <a:sym typeface="Lato"/>
              </a:rPr>
              <a:t>GAME OBJECTIVES</a:t>
            </a:r>
            <a:endParaRPr sz="1300" dirty="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p:nvPr/>
        </p:nvSpPr>
        <p:spPr>
          <a:xfrm>
            <a:off x="1264900" y="117800"/>
            <a:ext cx="6191400" cy="87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800"/>
              </a:spcBef>
              <a:spcAft>
                <a:spcPts val="0"/>
              </a:spcAft>
              <a:buNone/>
            </a:pPr>
            <a:r>
              <a:rPr lang="en" sz="1700">
                <a:solidFill>
                  <a:schemeClr val="lt1"/>
                </a:solidFill>
              </a:rPr>
              <a:t>Educational Impact and Adaptability</a:t>
            </a:r>
            <a:endParaRPr sz="1700">
              <a:solidFill>
                <a:schemeClr val="lt1"/>
              </a:solidFill>
            </a:endParaRPr>
          </a:p>
          <a:p>
            <a:pPr marL="0" lvl="0" indent="0" algn="l" rtl="0">
              <a:spcBef>
                <a:spcPts val="400"/>
              </a:spcBef>
              <a:spcAft>
                <a:spcPts val="0"/>
              </a:spcAft>
              <a:buNone/>
            </a:pPr>
            <a:endParaRPr sz="1300">
              <a:solidFill>
                <a:schemeClr val="lt1"/>
              </a:solidFill>
              <a:latin typeface="Lato"/>
              <a:ea typeface="Lato"/>
              <a:cs typeface="Lato"/>
              <a:sym typeface="Lato"/>
            </a:endParaRPr>
          </a:p>
        </p:txBody>
      </p:sp>
      <p:sp>
        <p:nvSpPr>
          <p:cNvPr id="165" name="Google Shape;165;p17"/>
          <p:cNvSpPr txBox="1"/>
          <p:nvPr/>
        </p:nvSpPr>
        <p:spPr>
          <a:xfrm>
            <a:off x="-138275" y="781950"/>
            <a:ext cx="6442200" cy="3579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1100"/>
              </a:spcBef>
              <a:spcAft>
                <a:spcPts val="0"/>
              </a:spcAft>
              <a:buClr>
                <a:schemeClr val="lt1"/>
              </a:buClr>
              <a:buSzPts val="1300"/>
              <a:buChar char="●"/>
            </a:pPr>
            <a:r>
              <a:rPr lang="en" sz="1300" b="1">
                <a:solidFill>
                  <a:schemeClr val="lt1"/>
                </a:solidFill>
              </a:rPr>
              <a:t>Classroom Integration</a:t>
            </a:r>
            <a:endParaRPr sz="1300" b="1">
              <a:solidFill>
                <a:schemeClr val="lt1"/>
              </a:solidFill>
            </a:endParaRPr>
          </a:p>
          <a:p>
            <a:pPr marL="457200" lvl="0" indent="0" algn="l" rtl="0">
              <a:lnSpc>
                <a:spcPct val="115000"/>
              </a:lnSpc>
              <a:spcBef>
                <a:spcPts val="1200"/>
              </a:spcBef>
              <a:spcAft>
                <a:spcPts val="0"/>
              </a:spcAft>
              <a:buNone/>
            </a:pPr>
            <a:r>
              <a:rPr lang="en">
                <a:solidFill>
                  <a:schemeClr val="lt1"/>
                </a:solidFill>
              </a:rPr>
              <a:t> The card game serves as a valuable educational tool, complementing traditional teaching methods and promoting  active student participation.</a:t>
            </a:r>
            <a:endParaRPr>
              <a:solidFill>
                <a:schemeClr val="lt1"/>
              </a:solidFill>
            </a:endParaRPr>
          </a:p>
          <a:p>
            <a:pPr marL="457200" lvl="0" indent="-311150" algn="l" rtl="0">
              <a:lnSpc>
                <a:spcPct val="115000"/>
              </a:lnSpc>
              <a:spcBef>
                <a:spcPts val="1200"/>
              </a:spcBef>
              <a:spcAft>
                <a:spcPts val="0"/>
              </a:spcAft>
              <a:buClr>
                <a:schemeClr val="lt1"/>
              </a:buClr>
              <a:buSzPts val="1300"/>
              <a:buChar char="●"/>
            </a:pPr>
            <a:r>
              <a:rPr lang="en" sz="1300" b="1">
                <a:solidFill>
                  <a:schemeClr val="lt1"/>
                </a:solidFill>
              </a:rPr>
              <a:t>Adaptability</a:t>
            </a:r>
            <a:endParaRPr sz="1300" b="1">
              <a:solidFill>
                <a:schemeClr val="lt1"/>
              </a:solidFill>
            </a:endParaRPr>
          </a:p>
          <a:p>
            <a:pPr marL="457200" lvl="0" indent="0" algn="l" rtl="0">
              <a:lnSpc>
                <a:spcPct val="115000"/>
              </a:lnSpc>
              <a:spcBef>
                <a:spcPts val="1200"/>
              </a:spcBef>
              <a:spcAft>
                <a:spcPts val="0"/>
              </a:spcAft>
              <a:buNone/>
            </a:pPr>
            <a:r>
              <a:rPr lang="en">
                <a:solidFill>
                  <a:schemeClr val="lt1"/>
                </a:solidFill>
              </a:rPr>
              <a:t>The game can be tailored to different educational levels, from high school to higher education, offering a versatile approach to teaching inorganic chemistry.</a:t>
            </a:r>
            <a:endParaRPr>
              <a:solidFill>
                <a:schemeClr val="lt1"/>
              </a:solidFill>
            </a:endParaRPr>
          </a:p>
          <a:p>
            <a:pPr marL="457200" lvl="0" indent="-311150" algn="l" rtl="0">
              <a:lnSpc>
                <a:spcPct val="115000"/>
              </a:lnSpc>
              <a:spcBef>
                <a:spcPts val="1200"/>
              </a:spcBef>
              <a:spcAft>
                <a:spcPts val="0"/>
              </a:spcAft>
              <a:buClr>
                <a:schemeClr val="lt1"/>
              </a:buClr>
              <a:buSzPts val="1300"/>
              <a:buChar char="●"/>
            </a:pPr>
            <a:r>
              <a:rPr lang="en" sz="1300" b="1">
                <a:solidFill>
                  <a:schemeClr val="lt1"/>
                </a:solidFill>
              </a:rPr>
              <a:t>Assessment and Feedback</a:t>
            </a:r>
            <a:endParaRPr sz="1300" b="1">
              <a:solidFill>
                <a:schemeClr val="lt1"/>
              </a:solidFill>
            </a:endParaRPr>
          </a:p>
          <a:p>
            <a:pPr marL="457200" lvl="0" indent="0" algn="l" rtl="0">
              <a:lnSpc>
                <a:spcPct val="115000"/>
              </a:lnSpc>
              <a:spcBef>
                <a:spcPts val="1200"/>
              </a:spcBef>
              <a:spcAft>
                <a:spcPts val="0"/>
              </a:spcAft>
              <a:buNone/>
            </a:pPr>
            <a:r>
              <a:rPr lang="en">
                <a:solidFill>
                  <a:schemeClr val="lt1"/>
                </a:solidFill>
              </a:rPr>
              <a:t>Educators can use the game to assess students' understanding of inorganic reactions and provide targeted feedback to support their learning journey.</a:t>
            </a:r>
            <a:endParaRPr>
              <a:solidFill>
                <a:schemeClr val="lt1"/>
              </a:solidFill>
            </a:endParaRPr>
          </a:p>
          <a:p>
            <a:pPr marL="457200" lvl="0" indent="0" algn="l" rtl="0">
              <a:lnSpc>
                <a:spcPct val="115000"/>
              </a:lnSpc>
              <a:spcBef>
                <a:spcPts val="1200"/>
              </a:spcBef>
              <a:spcAft>
                <a:spcPts val="0"/>
              </a:spcAft>
              <a:buNone/>
            </a:pPr>
            <a:endParaRPr sz="1100">
              <a:solidFill>
                <a:schemeClr val="lt1"/>
              </a:solidFill>
            </a:endParaRPr>
          </a:p>
          <a:p>
            <a:pPr marL="0" lvl="0" indent="0" algn="l" rtl="0">
              <a:lnSpc>
                <a:spcPct val="115000"/>
              </a:lnSpc>
              <a:spcBef>
                <a:spcPts val="1200"/>
              </a:spcBef>
              <a:spcAft>
                <a:spcPts val="0"/>
              </a:spcAft>
              <a:buNone/>
            </a:pPr>
            <a:endParaRPr sz="1100">
              <a:solidFill>
                <a:schemeClr val="lt1"/>
              </a:solidFill>
            </a:endParaRPr>
          </a:p>
          <a:p>
            <a:pPr marL="0" lvl="0" indent="0" algn="l" rtl="0">
              <a:lnSpc>
                <a:spcPct val="115000"/>
              </a:lnSpc>
              <a:spcBef>
                <a:spcPts val="1200"/>
              </a:spcBef>
              <a:spcAft>
                <a:spcPts val="0"/>
              </a:spcAft>
              <a:buNone/>
            </a:pPr>
            <a:endParaRPr sz="1100">
              <a:solidFill>
                <a:schemeClr val="lt1"/>
              </a:solidFill>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pic>
        <p:nvPicPr>
          <p:cNvPr id="166" name="Google Shape;166;p17"/>
          <p:cNvPicPr preferRelativeResize="0"/>
          <p:nvPr/>
        </p:nvPicPr>
        <p:blipFill rotWithShape="1">
          <a:blip r:embed="rId3">
            <a:alphaModFix/>
          </a:blip>
          <a:srcRect l="-11900" t="3360" r="11899" b="-3359"/>
          <a:stretch/>
        </p:blipFill>
        <p:spPr>
          <a:xfrm>
            <a:off x="5789998" y="1061997"/>
            <a:ext cx="3195475" cy="377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p:nvPr/>
        </p:nvSpPr>
        <p:spPr>
          <a:xfrm>
            <a:off x="2188500" y="159375"/>
            <a:ext cx="4767000" cy="507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800"/>
              </a:spcBef>
              <a:spcAft>
                <a:spcPts val="0"/>
              </a:spcAft>
              <a:buNone/>
            </a:pPr>
            <a:r>
              <a:rPr lang="en" sz="2000" b="1">
                <a:solidFill>
                  <a:schemeClr val="lt1"/>
                </a:solidFill>
              </a:rPr>
              <a:t>Card Types and Attributes</a:t>
            </a:r>
            <a:endParaRPr sz="2000" b="1">
              <a:solidFill>
                <a:schemeClr val="lt1"/>
              </a:solidFill>
            </a:endParaRPr>
          </a:p>
          <a:p>
            <a:pPr marL="0" lvl="0" indent="0" algn="ctr" rtl="0">
              <a:spcBef>
                <a:spcPts val="400"/>
              </a:spcBef>
              <a:spcAft>
                <a:spcPts val="0"/>
              </a:spcAft>
              <a:buNone/>
            </a:pPr>
            <a:endParaRPr sz="1300">
              <a:solidFill>
                <a:schemeClr val="lt1"/>
              </a:solidFill>
              <a:latin typeface="Lato"/>
              <a:ea typeface="Lato"/>
              <a:cs typeface="Lato"/>
              <a:sym typeface="Lato"/>
            </a:endParaRPr>
          </a:p>
        </p:txBody>
      </p:sp>
      <p:sp>
        <p:nvSpPr>
          <p:cNvPr id="172" name="Google Shape;172;p18"/>
          <p:cNvSpPr/>
          <p:nvPr/>
        </p:nvSpPr>
        <p:spPr>
          <a:xfrm>
            <a:off x="685088" y="1254625"/>
            <a:ext cx="2243100" cy="33798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9900"/>
              </a:solidFill>
              <a:latin typeface="Lato"/>
              <a:ea typeface="Lato"/>
              <a:cs typeface="Lato"/>
              <a:sym typeface="Lato"/>
            </a:endParaRPr>
          </a:p>
        </p:txBody>
      </p:sp>
      <p:sp>
        <p:nvSpPr>
          <p:cNvPr id="173" name="Google Shape;173;p18"/>
          <p:cNvSpPr txBox="1"/>
          <p:nvPr/>
        </p:nvSpPr>
        <p:spPr>
          <a:xfrm>
            <a:off x="838863" y="885925"/>
            <a:ext cx="1659300" cy="30630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300">
                <a:solidFill>
                  <a:schemeClr val="lt1"/>
                </a:solidFill>
                <a:latin typeface="Lato"/>
                <a:ea typeface="Lato"/>
                <a:cs typeface="Lato"/>
                <a:sym typeface="Lato"/>
              </a:rPr>
              <a:t>REACTANTS CARD</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 sz="1300">
                <a:solidFill>
                  <a:schemeClr val="lt1"/>
                </a:solidFill>
                <a:latin typeface="Lato"/>
                <a:ea typeface="Lato"/>
                <a:cs typeface="Lato"/>
                <a:sym typeface="Lato"/>
              </a:rPr>
              <a:t>These cards represent the starting materials or substances that participate in a chemical reaction.They serve as an education component,teaching players about real word chemical reactions and principles while they play.. </a:t>
            </a:r>
            <a:endParaRPr sz="1300">
              <a:solidFill>
                <a:schemeClr val="dk1"/>
              </a:solidFill>
            </a:endParaRPr>
          </a:p>
        </p:txBody>
      </p:sp>
      <p:sp>
        <p:nvSpPr>
          <p:cNvPr id="174" name="Google Shape;174;p18"/>
          <p:cNvSpPr/>
          <p:nvPr/>
        </p:nvSpPr>
        <p:spPr>
          <a:xfrm>
            <a:off x="3488888" y="1254625"/>
            <a:ext cx="2166300" cy="33798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 name="Google Shape;175;p18"/>
          <p:cNvSpPr txBox="1"/>
          <p:nvPr/>
        </p:nvSpPr>
        <p:spPr>
          <a:xfrm>
            <a:off x="3650275" y="885925"/>
            <a:ext cx="1843500" cy="30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CONDITIONS CARD</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 sz="1300">
                <a:solidFill>
                  <a:schemeClr val="lt1"/>
                </a:solidFill>
                <a:latin typeface="Lato"/>
                <a:ea typeface="Lato"/>
                <a:cs typeface="Lato"/>
                <a:sym typeface="Lato"/>
              </a:rPr>
              <a:t>These cards represent an alteration in the environment that can significantly impact chemical reactions.They teach players about real world scenarios where temperature adjustments are crucial for controlling reactions.</a:t>
            </a:r>
            <a:endParaRPr sz="1300">
              <a:solidFill>
                <a:schemeClr val="lt1"/>
              </a:solidFill>
              <a:latin typeface="Lato"/>
              <a:ea typeface="Lato"/>
              <a:cs typeface="Lato"/>
              <a:sym typeface="Lato"/>
            </a:endParaRPr>
          </a:p>
        </p:txBody>
      </p:sp>
      <p:sp>
        <p:nvSpPr>
          <p:cNvPr id="176" name="Google Shape;176;p18"/>
          <p:cNvSpPr/>
          <p:nvPr/>
        </p:nvSpPr>
        <p:spPr>
          <a:xfrm>
            <a:off x="6215888" y="1270075"/>
            <a:ext cx="2166300" cy="33489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 name="Google Shape;177;p18"/>
          <p:cNvSpPr txBox="1"/>
          <p:nvPr/>
        </p:nvSpPr>
        <p:spPr>
          <a:xfrm>
            <a:off x="6415613" y="932025"/>
            <a:ext cx="2043300" cy="29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Lato"/>
                <a:ea typeface="Lato"/>
                <a:cs typeface="Lato"/>
                <a:sym typeface="Lato"/>
              </a:rPr>
              <a:t>PRODUCT CARD</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 sz="1300">
                <a:solidFill>
                  <a:schemeClr val="lt1"/>
                </a:solidFill>
                <a:latin typeface="Lato"/>
                <a:ea typeface="Lato"/>
                <a:cs typeface="Lato"/>
                <a:sym typeface="Lato"/>
              </a:rPr>
              <a:t>These cards represent the end result of a  successful chemical reaction.It enhances the educational aspect by teaching about product formation in chemical reactions.It helps players to create valuable compounds for points and gameplay advantages.</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In this project , What we are actually doing is we have a dataset of sample valid reactions in inorganic chemistry and using a gameplay we help the user to learn those reactions by selecting the cards for reactants, reagents and products and If the selected cards after merging matches a valid reaction then the user get one point and the reaction is stored in learned reaction window of the user.</a:t>
            </a:r>
          </a:p>
          <a:p>
            <a:pPr>
              <a:lnSpc>
                <a:spcPct val="107000"/>
              </a:lnSpc>
              <a:spcAft>
                <a:spcPts val="800"/>
              </a:spcAft>
            </a:pPr>
            <a:endParaRPr lang="en-IN" sz="1600" b="1" dirty="0">
              <a:solidFill>
                <a:schemeClr val="lt1"/>
              </a:solidFill>
              <a:latin typeface="Lato"/>
              <a:ea typeface="Lato"/>
              <a:cs typeface="Lato"/>
            </a:endParaRPr>
          </a:p>
          <a:p>
            <a:pPr>
              <a:lnSpc>
                <a:spcPct val="107000"/>
              </a:lnSpc>
              <a:spcAft>
                <a:spcPts val="800"/>
              </a:spcAft>
            </a:pPr>
            <a:r>
              <a:rPr lang="en-IN" sz="1600" b="1" dirty="0">
                <a:solidFill>
                  <a:schemeClr val="lt1"/>
                </a:solidFill>
                <a:latin typeface="Lato"/>
                <a:ea typeface="Lato"/>
                <a:cs typeface="Lato"/>
              </a:rPr>
              <a:t>The below is the sample valid reactions dataset :</a:t>
            </a:r>
          </a:p>
          <a:p>
            <a:pPr>
              <a:lnSpc>
                <a:spcPct val="107000"/>
              </a:lnSpc>
              <a:spcAft>
                <a:spcPts val="800"/>
              </a:spcAft>
            </a:pP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b="1" dirty="0">
              <a:solidFill>
                <a:schemeClr val="lt1"/>
              </a:solidFill>
              <a:latin typeface="Lato"/>
              <a:ea typeface="Lato"/>
              <a:cs typeface="Lato"/>
            </a:endParaRPr>
          </a:p>
        </p:txBody>
      </p:sp>
      <p:pic>
        <p:nvPicPr>
          <p:cNvPr id="6" name="Picture 5">
            <a:extLst>
              <a:ext uri="{FF2B5EF4-FFF2-40B4-BE49-F238E27FC236}">
                <a16:creationId xmlns:a16="http://schemas.microsoft.com/office/drawing/2014/main" id="{454A5A44-E788-7DA2-C170-FAD2CD527F08}"/>
              </a:ext>
            </a:extLst>
          </p:cNvPr>
          <p:cNvPicPr>
            <a:picLocks noChangeAspect="1"/>
          </p:cNvPicPr>
          <p:nvPr/>
        </p:nvPicPr>
        <p:blipFill>
          <a:blip r:embed="rId3"/>
          <a:stretch>
            <a:fillRect/>
          </a:stretch>
        </p:blipFill>
        <p:spPr>
          <a:xfrm>
            <a:off x="1706245" y="2900936"/>
            <a:ext cx="5731510" cy="1577340"/>
          </a:xfrm>
          <a:prstGeom prst="rect">
            <a:avLst/>
          </a:prstGeom>
        </p:spPr>
      </p:pic>
      <p:sp>
        <p:nvSpPr>
          <p:cNvPr id="8" name="TextBox 7">
            <a:extLst>
              <a:ext uri="{FF2B5EF4-FFF2-40B4-BE49-F238E27FC236}">
                <a16:creationId xmlns:a16="http://schemas.microsoft.com/office/drawing/2014/main" id="{E72AF7CA-3BB0-8710-2D8F-F345B77495BB}"/>
              </a:ext>
            </a:extLst>
          </p:cNvPr>
          <p:cNvSpPr txBox="1"/>
          <p:nvPr/>
        </p:nvSpPr>
        <p:spPr>
          <a:xfrm>
            <a:off x="1706245" y="4478276"/>
            <a:ext cx="4572000" cy="333681"/>
          </a:xfrm>
          <a:prstGeom prst="rect">
            <a:avLst/>
          </a:prstGeom>
          <a:noFill/>
        </p:spPr>
        <p:txBody>
          <a:bodyPr wrap="square">
            <a:spAutoFit/>
          </a:bodyPr>
          <a:lstStyle/>
          <a:p>
            <a:pPr>
              <a:lnSpc>
                <a:spcPct val="107000"/>
              </a:lnSpc>
              <a:spcAft>
                <a:spcPts val="800"/>
              </a:spcAft>
            </a:pPr>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js</a:t>
            </a:r>
            <a:r>
              <a:rPr lang="en-IN" sz="1600" b="1" dirty="0">
                <a:solidFill>
                  <a:schemeClr val="lt1"/>
                </a:solidFill>
                <a:latin typeface="Lato"/>
                <a:ea typeface="Lato"/>
                <a:cs typeface="Lato"/>
              </a:rPr>
              <a:t>/PlayScreen.js</a:t>
            </a:r>
          </a:p>
        </p:txBody>
      </p:sp>
    </p:spTree>
    <p:extLst>
      <p:ext uri="{BB962C8B-B14F-4D97-AF65-F5344CB8AC3E}">
        <p14:creationId xmlns:p14="http://schemas.microsoft.com/office/powerpoint/2010/main" val="265838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For storing the details of the user and creating a separate storage for the user , we have chosen FIREBASE support for authentication of the user . The below is the authentication screen of the user.</a:t>
            </a:r>
          </a:p>
        </p:txBody>
      </p:sp>
      <p:sp>
        <p:nvSpPr>
          <p:cNvPr id="8" name="TextBox 7">
            <a:extLst>
              <a:ext uri="{FF2B5EF4-FFF2-40B4-BE49-F238E27FC236}">
                <a16:creationId xmlns:a16="http://schemas.microsoft.com/office/drawing/2014/main" id="{E72AF7CA-3BB0-8710-2D8F-F345B77495BB}"/>
              </a:ext>
            </a:extLst>
          </p:cNvPr>
          <p:cNvSpPr txBox="1"/>
          <p:nvPr/>
        </p:nvSpPr>
        <p:spPr>
          <a:xfrm>
            <a:off x="1632457" y="4658679"/>
            <a:ext cx="5890641" cy="333681"/>
          </a:xfrm>
          <a:prstGeom prst="rect">
            <a:avLst/>
          </a:prstGeom>
          <a:noFill/>
        </p:spPr>
        <p:txBody>
          <a:bodyPr wrap="square">
            <a:spAutoFit/>
          </a:bodyPr>
          <a:lstStyle/>
          <a:p>
            <a:pPr>
              <a:lnSpc>
                <a:spcPct val="107000"/>
              </a:lnSpc>
              <a:spcAft>
                <a:spcPts val="800"/>
              </a:spcAft>
            </a:pPr>
            <a:r>
              <a:rPr lang="en-IN" sz="1600" b="1" dirty="0">
                <a:solidFill>
                  <a:schemeClr val="lt1"/>
                </a:solidFill>
                <a:latin typeface="Lato"/>
                <a:ea typeface="Lato"/>
                <a:cs typeface="Lato"/>
              </a:rPr>
              <a:t>Source : </a:t>
            </a:r>
            <a:r>
              <a:rPr lang="en-IN" sz="1600" b="1" dirty="0" err="1">
                <a:solidFill>
                  <a:schemeClr val="lt1"/>
                </a:solidFill>
                <a:latin typeface="Lato"/>
                <a:ea typeface="Lato"/>
                <a:cs typeface="Lato"/>
              </a:rPr>
              <a:t>AuthSignIn.html,js</a:t>
            </a:r>
            <a:r>
              <a:rPr lang="en-IN" sz="1600" b="1" dirty="0">
                <a:solidFill>
                  <a:schemeClr val="lt1"/>
                </a:solidFill>
                <a:latin typeface="Lato"/>
                <a:ea typeface="Lato"/>
                <a:cs typeface="Lato"/>
              </a:rPr>
              <a:t>/</a:t>
            </a:r>
            <a:r>
              <a:rPr lang="en-IN" sz="1600" b="1" dirty="0" err="1">
                <a:solidFill>
                  <a:schemeClr val="lt1"/>
                </a:solidFill>
                <a:latin typeface="Lato"/>
                <a:ea typeface="Lato"/>
                <a:cs typeface="Lato"/>
              </a:rPr>
              <a:t>AuthSignIn.js,css</a:t>
            </a:r>
            <a:r>
              <a:rPr lang="en-IN" sz="1600" b="1" dirty="0">
                <a:solidFill>
                  <a:schemeClr val="lt1"/>
                </a:solidFill>
                <a:latin typeface="Lato"/>
                <a:ea typeface="Lato"/>
                <a:cs typeface="Lato"/>
              </a:rPr>
              <a:t>/Auth.css</a:t>
            </a:r>
          </a:p>
        </p:txBody>
      </p:sp>
      <p:pic>
        <p:nvPicPr>
          <p:cNvPr id="3" name="Picture 2">
            <a:extLst>
              <a:ext uri="{FF2B5EF4-FFF2-40B4-BE49-F238E27FC236}">
                <a16:creationId xmlns:a16="http://schemas.microsoft.com/office/drawing/2014/main" id="{0EC12C23-3C9F-C168-7130-72FABB99C31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1589" y="1397932"/>
            <a:ext cx="5731510" cy="3221355"/>
          </a:xfrm>
          <a:prstGeom prst="rect">
            <a:avLst/>
          </a:prstGeom>
          <a:noFill/>
          <a:ln>
            <a:noFill/>
          </a:ln>
        </p:spPr>
      </p:pic>
    </p:spTree>
    <p:extLst>
      <p:ext uri="{BB962C8B-B14F-4D97-AF65-F5344CB8AC3E}">
        <p14:creationId xmlns:p14="http://schemas.microsoft.com/office/powerpoint/2010/main" val="357129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9"/>
          <p:cNvSpPr txBox="1"/>
          <p:nvPr/>
        </p:nvSpPr>
        <p:spPr>
          <a:xfrm>
            <a:off x="2144700" y="186245"/>
            <a:ext cx="4854600" cy="84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latin typeface="Lato"/>
                <a:ea typeface="Lato"/>
                <a:cs typeface="Lato"/>
                <a:sym typeface="Lato"/>
              </a:rPr>
              <a:t>Project Guide</a:t>
            </a:r>
            <a:endParaRPr sz="1600" b="1" dirty="0">
              <a:solidFill>
                <a:schemeClr val="lt1"/>
              </a:solidFill>
              <a:latin typeface="Lato"/>
              <a:ea typeface="Lato"/>
              <a:cs typeface="Lato"/>
              <a:sym typeface="Lato"/>
            </a:endParaRPr>
          </a:p>
        </p:txBody>
      </p:sp>
      <p:sp>
        <p:nvSpPr>
          <p:cNvPr id="2" name="Google Shape;183;p19">
            <a:extLst>
              <a:ext uri="{FF2B5EF4-FFF2-40B4-BE49-F238E27FC236}">
                <a16:creationId xmlns:a16="http://schemas.microsoft.com/office/drawing/2014/main" id="{4C4878DF-6471-7A86-0C86-1E1E25A26A25}"/>
              </a:ext>
            </a:extLst>
          </p:cNvPr>
          <p:cNvSpPr txBox="1"/>
          <p:nvPr/>
        </p:nvSpPr>
        <p:spPr>
          <a:xfrm>
            <a:off x="145212" y="608795"/>
            <a:ext cx="8828100" cy="8451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IN" sz="1600" b="1" dirty="0">
                <a:solidFill>
                  <a:schemeClr val="lt1"/>
                </a:solidFill>
                <a:latin typeface="Lato"/>
                <a:ea typeface="Lato"/>
                <a:cs typeface="Lato"/>
              </a:rPr>
              <a:t>After Authentication the user is navigated towards the general instructions before starting the game , We have implemented a functionality on that page that the user can only start game after he/she has verified that they have read all the instructions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600" b="1" dirty="0">
              <a:solidFill>
                <a:schemeClr val="lt1"/>
              </a:solidFill>
              <a:latin typeface="Lato"/>
              <a:ea typeface="Lato"/>
              <a:cs typeface="Lato"/>
            </a:endParaRPr>
          </a:p>
        </p:txBody>
      </p:sp>
      <p:sp>
        <p:nvSpPr>
          <p:cNvPr id="8" name="TextBox 7">
            <a:extLst>
              <a:ext uri="{FF2B5EF4-FFF2-40B4-BE49-F238E27FC236}">
                <a16:creationId xmlns:a16="http://schemas.microsoft.com/office/drawing/2014/main" id="{E72AF7CA-3BB0-8710-2D8F-F345B77495BB}"/>
              </a:ext>
            </a:extLst>
          </p:cNvPr>
          <p:cNvSpPr txBox="1"/>
          <p:nvPr/>
        </p:nvSpPr>
        <p:spPr>
          <a:xfrm>
            <a:off x="279781" y="4658679"/>
            <a:ext cx="3865499" cy="333681"/>
          </a:xfrm>
          <a:prstGeom prst="rect">
            <a:avLst/>
          </a:prstGeom>
          <a:noFill/>
        </p:spPr>
        <p:txBody>
          <a:bodyPr wrap="square">
            <a:spAutoFit/>
          </a:bodyPr>
          <a:lstStyle>
            <a:defPPr marR="0" lvl="0" algn="l" rtl="0">
              <a:lnSpc>
                <a:spcPct val="100000"/>
              </a:lnSpc>
              <a:spcBef>
                <a:spcPts val="0"/>
              </a:spcBef>
              <a:spcAft>
                <a:spcPts val="0"/>
              </a:spcAft>
            </a:defPPr>
            <a:lvl1pPr>
              <a:lnSpc>
                <a:spcPct val="107000"/>
              </a:lnSpc>
              <a:spcAft>
                <a:spcPts val="800"/>
              </a:spcAft>
              <a:defRPr sz="1600" b="1">
                <a:solidFill>
                  <a:schemeClr val="lt1"/>
                </a:solidFill>
                <a:latin typeface="Lato"/>
                <a:ea typeface="Lato"/>
                <a:cs typeface="Lato"/>
              </a:defRPr>
            </a:lvl1pPr>
          </a:lstStyle>
          <a:p>
            <a:r>
              <a:rPr lang="en-IN" dirty="0"/>
              <a:t>Source: </a:t>
            </a:r>
            <a:r>
              <a:rPr lang="en-IN" dirty="0" err="1"/>
              <a:t>js</a:t>
            </a:r>
            <a:r>
              <a:rPr lang="en-IN" dirty="0"/>
              <a:t>/GeneralInstructions.js</a:t>
            </a:r>
          </a:p>
        </p:txBody>
      </p:sp>
      <p:pic>
        <p:nvPicPr>
          <p:cNvPr id="4" name="Picture 3">
            <a:extLst>
              <a:ext uri="{FF2B5EF4-FFF2-40B4-BE49-F238E27FC236}">
                <a16:creationId xmlns:a16="http://schemas.microsoft.com/office/drawing/2014/main" id="{65779F9C-FD28-A7CF-6866-27C3955B0BDA}"/>
              </a:ext>
            </a:extLst>
          </p:cNvPr>
          <p:cNvPicPr>
            <a:picLocks noChangeAspect="1"/>
          </p:cNvPicPr>
          <p:nvPr/>
        </p:nvPicPr>
        <p:blipFill>
          <a:blip r:embed="rId3"/>
          <a:stretch>
            <a:fillRect/>
          </a:stretch>
        </p:blipFill>
        <p:spPr>
          <a:xfrm>
            <a:off x="279781" y="1632355"/>
            <a:ext cx="3976070" cy="3026324"/>
          </a:xfrm>
          <a:prstGeom prst="rect">
            <a:avLst/>
          </a:prstGeom>
        </p:spPr>
      </p:pic>
      <p:sp>
        <p:nvSpPr>
          <p:cNvPr id="6" name="TextBox 5">
            <a:extLst>
              <a:ext uri="{FF2B5EF4-FFF2-40B4-BE49-F238E27FC236}">
                <a16:creationId xmlns:a16="http://schemas.microsoft.com/office/drawing/2014/main" id="{02264415-446F-7F04-2347-CD9949FEF141}"/>
              </a:ext>
            </a:extLst>
          </p:cNvPr>
          <p:cNvSpPr txBox="1"/>
          <p:nvPr/>
        </p:nvSpPr>
        <p:spPr>
          <a:xfrm>
            <a:off x="4292219" y="1862880"/>
            <a:ext cx="4572000" cy="2277547"/>
          </a:xfrm>
          <a:prstGeom prst="rect">
            <a:avLst/>
          </a:prstGeom>
          <a:noFill/>
        </p:spPr>
        <p:txBody>
          <a:bodyPr wrap="square">
            <a:spAutoFit/>
          </a:bodyPr>
          <a:lstStyle/>
          <a:p>
            <a:r>
              <a:rPr lang="en-IN" sz="1600" b="1" dirty="0">
                <a:solidFill>
                  <a:schemeClr val="lt1"/>
                </a:solidFill>
                <a:latin typeface="Lato"/>
                <a:ea typeface="Lato"/>
                <a:cs typeface="Lato"/>
              </a:rPr>
              <a:t>Basically what we have done is if the checkbox is not checked we have made the pointer property of start game button as none , what that mean is that the user cannot click the button before checking the checkbox.</a:t>
            </a:r>
            <a:br>
              <a:rPr lang="en-IN" sz="1600" b="1" dirty="0">
                <a:solidFill>
                  <a:schemeClr val="lt1"/>
                </a:solidFill>
                <a:latin typeface="Lato"/>
                <a:ea typeface="Lato"/>
                <a:cs typeface="Lato"/>
              </a:rPr>
            </a:br>
            <a:br>
              <a:rPr lang="en-IN" sz="1600" b="1" dirty="0">
                <a:solidFill>
                  <a:schemeClr val="lt1"/>
                </a:solidFill>
                <a:latin typeface="Lato"/>
                <a:ea typeface="Lato"/>
                <a:cs typeface="Lato"/>
              </a:rPr>
            </a:br>
            <a:r>
              <a:rPr lang="en-IN" sz="1600" b="1" dirty="0">
                <a:solidFill>
                  <a:schemeClr val="lt1"/>
                </a:solidFill>
                <a:latin typeface="Lato"/>
                <a:ea typeface="Lato"/>
                <a:cs typeface="Lato"/>
              </a:rPr>
              <a:t>After that the user enters the actual Game Screen and the game starts</a:t>
            </a:r>
            <a:r>
              <a:rPr lang="en-IN" sz="1400" dirty="0">
                <a:effectLst/>
                <a:latin typeface="Calibri" panose="020F0502020204030204" pitchFamily="34" charset="0"/>
                <a:ea typeface="Calibri" panose="020F0502020204030204" pitchFamily="34" charset="0"/>
                <a:cs typeface="Times New Roman" panose="02020603050405020304" pitchFamily="18" charset="0"/>
              </a:rPr>
              <a:t>.</a:t>
            </a:r>
            <a:br>
              <a:rPr lang="en-IN" sz="14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30129486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2010</Words>
  <Application>Microsoft Office PowerPoint</Application>
  <PresentationFormat>On-screen Show (16:9)</PresentationFormat>
  <Paragraphs>139</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Arial</vt:lpstr>
      <vt:lpstr>Montserrat</vt:lpstr>
      <vt:lpstr>Lato</vt:lpstr>
      <vt:lpstr>Roboto</vt:lpstr>
      <vt:lpstr>Focus</vt:lpstr>
      <vt:lpstr>INORGADECK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INORGADECK</dc:title>
  <cp:lastModifiedBy>Rakshit Jangid</cp:lastModifiedBy>
  <cp:revision>8</cp:revision>
  <dcterms:modified xsi:type="dcterms:W3CDTF">2024-04-26T16:09:04Z</dcterms:modified>
</cp:coreProperties>
</file>